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46"/>
  </p:notesMasterIdLst>
  <p:sldIdLst>
    <p:sldId id="353" r:id="rId3"/>
    <p:sldId id="338" r:id="rId4"/>
    <p:sldId id="320" r:id="rId5"/>
    <p:sldId id="335" r:id="rId6"/>
    <p:sldId id="336" r:id="rId7"/>
    <p:sldId id="321" r:id="rId8"/>
    <p:sldId id="329" r:id="rId9"/>
    <p:sldId id="330" r:id="rId10"/>
    <p:sldId id="331" r:id="rId11"/>
    <p:sldId id="332" r:id="rId12"/>
    <p:sldId id="333" r:id="rId13"/>
    <p:sldId id="334" r:id="rId14"/>
    <p:sldId id="328" r:id="rId15"/>
    <p:sldId id="354" r:id="rId16"/>
    <p:sldId id="276" r:id="rId17"/>
    <p:sldId id="310" r:id="rId18"/>
    <p:sldId id="311" r:id="rId19"/>
    <p:sldId id="345" r:id="rId20"/>
    <p:sldId id="346" r:id="rId21"/>
    <p:sldId id="347" r:id="rId22"/>
    <p:sldId id="348" r:id="rId23"/>
    <p:sldId id="312" r:id="rId24"/>
    <p:sldId id="319" r:id="rId25"/>
    <p:sldId id="349" r:id="rId26"/>
    <p:sldId id="350" r:id="rId27"/>
    <p:sldId id="317" r:id="rId28"/>
    <p:sldId id="318" r:id="rId29"/>
    <p:sldId id="313" r:id="rId30"/>
    <p:sldId id="351" r:id="rId31"/>
    <p:sldId id="352" r:id="rId32"/>
    <p:sldId id="355" r:id="rId33"/>
    <p:sldId id="356" r:id="rId34"/>
    <p:sldId id="314" r:id="rId35"/>
    <p:sldId id="285" r:id="rId36"/>
    <p:sldId id="286" r:id="rId37"/>
    <p:sldId id="343" r:id="rId38"/>
    <p:sldId id="339" r:id="rId39"/>
    <p:sldId id="340" r:id="rId40"/>
    <p:sldId id="344" r:id="rId41"/>
    <p:sldId id="341" r:id="rId42"/>
    <p:sldId id="342" r:id="rId43"/>
    <p:sldId id="357" r:id="rId44"/>
    <p:sldId id="337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ไม่มีลักษณะ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77" autoAdjust="0"/>
  </p:normalViewPr>
  <p:slideViewPr>
    <p:cSldViewPr showGuides="1">
      <p:cViewPr varScale="1">
        <p:scale>
          <a:sx n="89" d="100"/>
          <a:sy n="89" d="100"/>
        </p:scale>
        <p:origin x="-540" y="-108"/>
      </p:cViewPr>
      <p:guideLst>
        <p:guide orient="horz" pos="2160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3626;&#3617;&#3640;&#3604;&#3591;&#3634;&#3609;1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&#3626;&#3617;&#3640;&#3604;&#3591;&#3634;&#3609;1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156325335671638E-2"/>
          <c:y val="0"/>
          <c:w val="0.93372625205341608"/>
          <c:h val="0.9946582950822091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การขาย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19050" cap="flat" cmpd="sng" algn="ctr">
                <a:solidFill>
                  <a:schemeClr val="bg1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19050" cap="flat" cmpd="sng" algn="ctr">
                <a:solidFill>
                  <a:schemeClr val="bg1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19050" cap="flat" cmpd="sng" algn="ctr">
                <a:solidFill>
                  <a:schemeClr val="bg1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Sheet1!$A$2:$A$3</c:f>
              <c:strCache>
                <c:ptCount val="2"/>
                <c:pt idx="0">
                  <c:v>ภาคอุตสาหกรรม</c:v>
                </c:pt>
                <c:pt idx="1">
                  <c:v>มหาวิทยาลัย/หน่วยงานรัฐ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25</c:v>
                </c:pt>
                <c:pt idx="2">
                  <c:v>25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3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สรุปจำนวนและวงเงินทำสัญญา!$B$57</c:f>
          <c:strCache>
            <c:ptCount val="1"/>
            <c:pt idx="0">
              <c:v>จำนวนทุนที่จัดสรรในแต่ละปีงบประมาณ
(รวม 982 ทุน)</c:v>
            </c:pt>
          </c:strCache>
        </c:strRef>
      </c:tx>
      <c:layout/>
      <c:overlay val="0"/>
      <c:txPr>
        <a:bodyPr/>
        <a:lstStyle/>
        <a:p>
          <a:pPr algn="ctr" rtl="0">
            <a:defRPr lang="th-TH" sz="3600" b="1" i="0" u="none" strike="noStrike" kern="1200" baseline="0">
              <a:solidFill>
                <a:schemeClr val="bg1"/>
              </a:solidFill>
              <a:latin typeface="TH Sarabun New" panose="020B0500040200020003" pitchFamily="34" charset="-34"/>
              <a:ea typeface="+mn-ea"/>
              <a:cs typeface="TH Sarabun New" panose="020B0500040200020003" pitchFamily="34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สรุปจำนวนและวงเงินทำสัญญา!$C$64</c:f>
              <c:strCache>
                <c:ptCount val="1"/>
                <c:pt idx="0">
                  <c:v>2556 (รวม 274 ทุน)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สรุปจำนวนและวงเงินทำสัญญา!$A$59:$A$62</c:f>
              <c:strCache>
                <c:ptCount val="4"/>
                <c:pt idx="0">
                  <c:v>ทุนระดับปริญญาโท</c:v>
                </c:pt>
                <c:pt idx="1">
                  <c:v>ทุนระดับปริญญาเอก</c:v>
                </c:pt>
                <c:pt idx="2">
                  <c:v>ทุนเสริมสร้างฯ</c:v>
                </c:pt>
                <c:pt idx="3">
                  <c:v>โครงการ/สัญญาอื่นๆ</c:v>
                </c:pt>
              </c:strCache>
            </c:strRef>
          </c:cat>
          <c:val>
            <c:numRef>
              <c:f>สรุปจำนวนและวงเงินทำสัญญา!$C$59:$C$62</c:f>
              <c:numCache>
                <c:formatCode>General</c:formatCode>
                <c:ptCount val="4"/>
                <c:pt idx="0">
                  <c:v>194</c:v>
                </c:pt>
                <c:pt idx="1">
                  <c:v>76</c:v>
                </c:pt>
                <c:pt idx="2">
                  <c:v>0</c:v>
                </c:pt>
                <c:pt idx="3">
                  <c:v>4</c:v>
                </c:pt>
              </c:numCache>
            </c:numRef>
          </c:val>
        </c:ser>
        <c:ser>
          <c:idx val="1"/>
          <c:order val="1"/>
          <c:tx>
            <c:strRef>
              <c:f>สรุปจำนวนและวงเงินทำสัญญา!$D$64</c:f>
              <c:strCache>
                <c:ptCount val="1"/>
                <c:pt idx="0">
                  <c:v>2557 (รวม 246 ทุน)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สรุปจำนวนและวงเงินทำสัญญา!$A$59:$A$62</c:f>
              <c:strCache>
                <c:ptCount val="4"/>
                <c:pt idx="0">
                  <c:v>ทุนระดับปริญญาโท</c:v>
                </c:pt>
                <c:pt idx="1">
                  <c:v>ทุนระดับปริญญาเอก</c:v>
                </c:pt>
                <c:pt idx="2">
                  <c:v>ทุนเสริมสร้างฯ</c:v>
                </c:pt>
                <c:pt idx="3">
                  <c:v>โครงการ/สัญญาอื่นๆ</c:v>
                </c:pt>
              </c:strCache>
            </c:strRef>
          </c:cat>
          <c:val>
            <c:numRef>
              <c:f>สรุปจำนวนและวงเงินทำสัญญา!$D$59:$D$62</c:f>
              <c:numCache>
                <c:formatCode>General</c:formatCode>
                <c:ptCount val="4"/>
                <c:pt idx="0">
                  <c:v>160</c:v>
                </c:pt>
                <c:pt idx="1">
                  <c:v>78</c:v>
                </c:pt>
                <c:pt idx="2">
                  <c:v>5</c:v>
                </c:pt>
                <c:pt idx="3">
                  <c:v>3</c:v>
                </c:pt>
              </c:numCache>
            </c:numRef>
          </c:val>
        </c:ser>
        <c:ser>
          <c:idx val="2"/>
          <c:order val="2"/>
          <c:tx>
            <c:strRef>
              <c:f>สรุปจำนวนและวงเงินทำสัญญา!$E$64</c:f>
              <c:strCache>
                <c:ptCount val="1"/>
                <c:pt idx="0">
                  <c:v>2558 (รวม 253 ทุน)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สรุปจำนวนและวงเงินทำสัญญา!$A$59:$A$62</c:f>
              <c:strCache>
                <c:ptCount val="4"/>
                <c:pt idx="0">
                  <c:v>ทุนระดับปริญญาโท</c:v>
                </c:pt>
                <c:pt idx="1">
                  <c:v>ทุนระดับปริญญาเอก</c:v>
                </c:pt>
                <c:pt idx="2">
                  <c:v>ทุนเสริมสร้างฯ</c:v>
                </c:pt>
                <c:pt idx="3">
                  <c:v>โครงการ/สัญญาอื่นๆ</c:v>
                </c:pt>
              </c:strCache>
            </c:strRef>
          </c:cat>
          <c:val>
            <c:numRef>
              <c:f>สรุปจำนวนและวงเงินทำสัญญา!$E$59:$E$62</c:f>
              <c:numCache>
                <c:formatCode>General</c:formatCode>
                <c:ptCount val="4"/>
                <c:pt idx="0">
                  <c:v>150</c:v>
                </c:pt>
                <c:pt idx="1">
                  <c:v>95</c:v>
                </c:pt>
                <c:pt idx="2">
                  <c:v>2</c:v>
                </c:pt>
                <c:pt idx="3">
                  <c:v>6</c:v>
                </c:pt>
              </c:numCache>
            </c:numRef>
          </c:val>
        </c:ser>
        <c:ser>
          <c:idx val="3"/>
          <c:order val="3"/>
          <c:tx>
            <c:strRef>
              <c:f>สรุปจำนวนและวงเงินทำสัญญา!$F$64</c:f>
              <c:strCache>
                <c:ptCount val="1"/>
                <c:pt idx="0">
                  <c:v>2559 (รวม 209 ทุน)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สรุปจำนวนและวงเงินทำสัญญา!$A$59:$A$62</c:f>
              <c:strCache>
                <c:ptCount val="4"/>
                <c:pt idx="0">
                  <c:v>ทุนระดับปริญญาโท</c:v>
                </c:pt>
                <c:pt idx="1">
                  <c:v>ทุนระดับปริญญาเอก</c:v>
                </c:pt>
                <c:pt idx="2">
                  <c:v>ทุนเสริมสร้างฯ</c:v>
                </c:pt>
                <c:pt idx="3">
                  <c:v>โครงการ/สัญญาอื่นๆ</c:v>
                </c:pt>
              </c:strCache>
            </c:strRef>
          </c:cat>
          <c:val>
            <c:numRef>
              <c:f>สรุปจำนวนและวงเงินทำสัญญา!$F$59:$F$62</c:f>
              <c:numCache>
                <c:formatCode>General</c:formatCode>
                <c:ptCount val="4"/>
                <c:pt idx="0">
                  <c:v>102</c:v>
                </c:pt>
                <c:pt idx="1">
                  <c:v>99</c:v>
                </c:pt>
                <c:pt idx="2">
                  <c:v>2</c:v>
                </c:pt>
                <c:pt idx="3">
                  <c:v>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59209472"/>
        <c:axId val="259227648"/>
      </c:barChart>
      <c:barChart>
        <c:barDir val="col"/>
        <c:grouping val="clustered"/>
        <c:varyColors val="0"/>
        <c:ser>
          <c:idx val="4"/>
          <c:order val="4"/>
          <c:spPr>
            <a:noFill/>
          </c:spPr>
          <c:invertIfNegative val="0"/>
          <c:dLbls>
            <c:dLbl>
              <c:idx val="0"/>
              <c:layout/>
              <c:tx>
                <c:strRef>
                  <c:f>สรุปจำนวนและวงเงินทำสัญญา!$J$59</c:f>
                  <c:strCache>
                    <c:ptCount val="1"/>
                    <c:pt idx="0">
                      <c:v>(รวม 606 ทุน)</c:v>
                    </c:pt>
                  </c:strCache>
                </c:strRef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{5BFE1757-AEF9-4E73-A945-CE8F398538ED}</c15:txfldGUID>
                      <c15:f>สรุปจำนวนและวงเงินทำสัญญา!$J$59</c15:f>
                      <c15:dlblFieldTableCache>
                        <c:ptCount val="1"/>
                        <c:pt idx="0">
                          <c:v>(รวม 606 ทุน)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/>
              <c:tx>
                <c:strRef>
                  <c:f>สรุปจำนวนและวงเงินทำสัญญา!$J$60</c:f>
                  <c:strCache>
                    <c:ptCount val="1"/>
                    <c:pt idx="0">
                      <c:v>(รวม 348 ทุน)</c:v>
                    </c:pt>
                  </c:strCache>
                </c:strRef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{7164ADDE-AF69-43D3-A9C9-2CFBCDAFE099}</c15:txfldGUID>
                      <c15:f>สรุปจำนวนและวงเงินทำสัญญา!$J$60</c15:f>
                      <c15:dlblFieldTableCache>
                        <c:ptCount val="1"/>
                        <c:pt idx="0">
                          <c:v>(รวม 348 ทุน)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2"/>
              <c:layout/>
              <c:tx>
                <c:strRef>
                  <c:f>สรุปจำนวนและวงเงินทำสัญญา!$J$61</c:f>
                  <c:strCache>
                    <c:ptCount val="1"/>
                    <c:pt idx="0">
                      <c:v>(รวม 9 ทุน)</c:v>
                    </c:pt>
                  </c:strCache>
                </c:strRef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{D09F2550-C235-4012-BDB6-C12311AF3121}</c15:txfldGUID>
                      <c15:f>สรุปจำนวนและวงเงินทำสัญญา!$J$61</c15:f>
                      <c15:dlblFieldTableCache>
                        <c:ptCount val="1"/>
                        <c:pt idx="0">
                          <c:v>(รวม 10 ทุน)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3"/>
              <c:layout/>
              <c:tx>
                <c:strRef>
                  <c:f>สรุปจำนวนและวงเงินทำสัญญา!$J$62</c:f>
                  <c:strCache>
                    <c:ptCount val="1"/>
                    <c:pt idx="0">
                      <c:v>(รวม 19 ทุน)</c:v>
                    </c:pt>
                  </c:strCache>
                </c:strRef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{87F7EF8F-08D1-46F4-B40A-A65715F8FA5B}</c15:txfldGUID>
                      <c15:f>สรุปจำนวนและวงเงินทำสัญญา!$J$62</c15:f>
                      <c15:dlblFieldTableCache>
                        <c:ptCount val="1"/>
                        <c:pt idx="0">
                          <c:v>(รวม 18 ทุน)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สรุปจำนวนและวงเงินทำสัญญา!$A$59:$A$62</c:f>
              <c:strCache>
                <c:ptCount val="4"/>
                <c:pt idx="0">
                  <c:v>ทุนระดับปริญญาโท</c:v>
                </c:pt>
                <c:pt idx="1">
                  <c:v>ทุนระดับปริญญาเอก</c:v>
                </c:pt>
                <c:pt idx="2">
                  <c:v>ทุนเสริมสร้างฯ</c:v>
                </c:pt>
                <c:pt idx="3">
                  <c:v>โครงการ/สัญญาอื่นๆ</c:v>
                </c:pt>
              </c:strCache>
            </c:strRef>
          </c:cat>
          <c:val>
            <c:numRef>
              <c:f>สรุปจำนวนและวงเงินทำสัญญา!$I$59:$I$62</c:f>
              <c:numCache>
                <c:formatCode>General</c:formatCode>
                <c:ptCount val="4"/>
                <c:pt idx="0">
                  <c:v>280</c:v>
                </c:pt>
                <c:pt idx="1">
                  <c:v>180</c:v>
                </c:pt>
                <c:pt idx="2">
                  <c:v>90</c:v>
                </c:pt>
                <c:pt idx="3">
                  <c:v>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59230720"/>
        <c:axId val="259229184"/>
      </c:barChart>
      <c:catAx>
        <c:axId val="259209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59227648"/>
        <c:crosses val="autoZero"/>
        <c:auto val="1"/>
        <c:lblAlgn val="ctr"/>
        <c:lblOffset val="100"/>
        <c:noMultiLvlLbl val="0"/>
      </c:catAx>
      <c:valAx>
        <c:axId val="2592276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9209472"/>
        <c:crosses val="autoZero"/>
        <c:crossBetween val="between"/>
      </c:valAx>
      <c:valAx>
        <c:axId val="259229184"/>
        <c:scaling>
          <c:orientation val="minMax"/>
          <c:max val="250"/>
        </c:scaling>
        <c:delete val="1"/>
        <c:axPos val="r"/>
        <c:numFmt formatCode="General" sourceLinked="1"/>
        <c:majorTickMark val="out"/>
        <c:minorTickMark val="none"/>
        <c:tickLblPos val="nextTo"/>
        <c:crossAx val="259230720"/>
        <c:crosses val="max"/>
        <c:crossBetween val="between"/>
      </c:valAx>
      <c:catAx>
        <c:axId val="259230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9229184"/>
        <c:crosses val="autoZero"/>
        <c:auto val="1"/>
        <c:lblAlgn val="ctr"/>
        <c:lblOffset val="100"/>
        <c:noMultiLvlLbl val="0"/>
      </c:catAx>
    </c:plotArea>
    <c:legend>
      <c:legendPos val="r"/>
      <c:legendEntry>
        <c:idx val="4"/>
        <c:delete val="1"/>
      </c:legendEntry>
      <c:layout>
        <c:manualLayout>
          <c:xMode val="edge"/>
          <c:yMode val="edge"/>
          <c:x val="0.685326164874552"/>
          <c:y val="0.19425124539163593"/>
          <c:w val="0.27494028871391074"/>
          <c:h val="0.28895400511054325"/>
        </c:manualLayout>
      </c:layout>
      <c:overlay val="1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800">
          <a:latin typeface="TH Sarabun New" panose="020B0500040200020003" pitchFamily="34" charset="-34"/>
          <a:cs typeface="TH Sarabun New" panose="020B0500040200020003" pitchFamily="34" charset="-34"/>
        </a:defRPr>
      </a:pPr>
      <a:endParaRPr lang="en-US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071741032370965E-2"/>
          <c:y val="4.2929241741741744E-2"/>
          <c:w val="0.89365048118985124"/>
          <c:h val="0.63257957957957944"/>
        </c:manualLayout>
      </c:layout>
      <c:barChart>
        <c:barDir val="col"/>
        <c:grouping val="stacked"/>
        <c:varyColors val="0"/>
        <c:ser>
          <c:idx val="0"/>
          <c:order val="0"/>
          <c:tx>
            <c:v>2556</c:v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strRef>
              <c:f>PHD!$A$2:$A$24</c:f>
              <c:strCache>
                <c:ptCount val="23"/>
                <c:pt idx="0">
                  <c:v>มช.</c:v>
                </c:pt>
                <c:pt idx="1">
                  <c:v>จฬ.</c:v>
                </c:pt>
                <c:pt idx="2">
                  <c:v>มก.</c:v>
                </c:pt>
                <c:pt idx="3">
                  <c:v>มจพ.</c:v>
                </c:pt>
                <c:pt idx="4">
                  <c:v>มข.</c:v>
                </c:pt>
                <c:pt idx="5">
                  <c:v>มม.</c:v>
                </c:pt>
                <c:pt idx="6">
                  <c:v>มจธ.</c:v>
                </c:pt>
                <c:pt idx="7">
                  <c:v>สจล.</c:v>
                </c:pt>
                <c:pt idx="8">
                  <c:v>มทส.</c:v>
                </c:pt>
                <c:pt idx="9">
                  <c:v>มน.</c:v>
                </c:pt>
                <c:pt idx="10">
                  <c:v>มอ.</c:v>
                </c:pt>
                <c:pt idx="11">
                  <c:v>มศก.</c:v>
                </c:pt>
                <c:pt idx="12">
                  <c:v>มศว.</c:v>
                </c:pt>
                <c:pt idx="13">
                  <c:v>มฟล.</c:v>
                </c:pt>
                <c:pt idx="14">
                  <c:v>มจ.</c:v>
                </c:pt>
                <c:pt idx="15">
                  <c:v>มธ.</c:v>
                </c:pt>
                <c:pt idx="16">
                  <c:v>มทษ.</c:v>
                </c:pt>
                <c:pt idx="17">
                  <c:v>มมส.</c:v>
                </c:pt>
                <c:pt idx="18">
                  <c:v>มรภ.</c:v>
                </c:pt>
                <c:pt idx="19">
                  <c:v>มพ.</c:v>
                </c:pt>
                <c:pt idx="20">
                  <c:v>มอบ.</c:v>
                </c:pt>
                <c:pt idx="21">
                  <c:v>มวล.</c:v>
                </c:pt>
                <c:pt idx="22">
                  <c:v>มอช.</c:v>
                </c:pt>
              </c:strCache>
            </c:strRef>
          </c:cat>
          <c:val>
            <c:numRef>
              <c:f>PHD!$B$2:$B$24</c:f>
              <c:numCache>
                <c:formatCode>General</c:formatCode>
                <c:ptCount val="23"/>
                <c:pt idx="0">
                  <c:v>14</c:v>
                </c:pt>
                <c:pt idx="1">
                  <c:v>14</c:v>
                </c:pt>
                <c:pt idx="2">
                  <c:v>11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6</c:v>
                </c:pt>
                <c:pt idx="7">
                  <c:v>2</c:v>
                </c:pt>
                <c:pt idx="8">
                  <c:v>4</c:v>
                </c:pt>
                <c:pt idx="9">
                  <c:v>2</c:v>
                </c:pt>
                <c:pt idx="10">
                  <c:v>4</c:v>
                </c:pt>
                <c:pt idx="15">
                  <c:v>1</c:v>
                </c:pt>
              </c:numCache>
            </c:numRef>
          </c:val>
        </c:ser>
        <c:ser>
          <c:idx val="1"/>
          <c:order val="1"/>
          <c:tx>
            <c:v>2557</c:v>
          </c:tx>
          <c:spPr>
            <a:solidFill>
              <a:schemeClr val="accent6"/>
            </a:solidFill>
          </c:spPr>
          <c:invertIfNegative val="0"/>
          <c:cat>
            <c:strRef>
              <c:f>PHD!$A$2:$A$24</c:f>
              <c:strCache>
                <c:ptCount val="23"/>
                <c:pt idx="0">
                  <c:v>มช.</c:v>
                </c:pt>
                <c:pt idx="1">
                  <c:v>จฬ.</c:v>
                </c:pt>
                <c:pt idx="2">
                  <c:v>มก.</c:v>
                </c:pt>
                <c:pt idx="3">
                  <c:v>มจพ.</c:v>
                </c:pt>
                <c:pt idx="4">
                  <c:v>มข.</c:v>
                </c:pt>
                <c:pt idx="5">
                  <c:v>มม.</c:v>
                </c:pt>
                <c:pt idx="6">
                  <c:v>มจธ.</c:v>
                </c:pt>
                <c:pt idx="7">
                  <c:v>สจล.</c:v>
                </c:pt>
                <c:pt idx="8">
                  <c:v>มทส.</c:v>
                </c:pt>
                <c:pt idx="9">
                  <c:v>มน.</c:v>
                </c:pt>
                <c:pt idx="10">
                  <c:v>มอ.</c:v>
                </c:pt>
                <c:pt idx="11">
                  <c:v>มศก.</c:v>
                </c:pt>
                <c:pt idx="12">
                  <c:v>มศว.</c:v>
                </c:pt>
                <c:pt idx="13">
                  <c:v>มฟล.</c:v>
                </c:pt>
                <c:pt idx="14">
                  <c:v>มจ.</c:v>
                </c:pt>
                <c:pt idx="15">
                  <c:v>มธ.</c:v>
                </c:pt>
                <c:pt idx="16">
                  <c:v>มทษ.</c:v>
                </c:pt>
                <c:pt idx="17">
                  <c:v>มมส.</c:v>
                </c:pt>
                <c:pt idx="18">
                  <c:v>มรภ.</c:v>
                </c:pt>
                <c:pt idx="19">
                  <c:v>มพ.</c:v>
                </c:pt>
                <c:pt idx="20">
                  <c:v>มอบ.</c:v>
                </c:pt>
                <c:pt idx="21">
                  <c:v>มวล.</c:v>
                </c:pt>
                <c:pt idx="22">
                  <c:v>มอช.</c:v>
                </c:pt>
              </c:strCache>
            </c:strRef>
          </c:cat>
          <c:val>
            <c:numRef>
              <c:f>PHD!$C$2:$C$24</c:f>
              <c:numCache>
                <c:formatCode>General</c:formatCode>
                <c:ptCount val="23"/>
                <c:pt idx="0">
                  <c:v>14</c:v>
                </c:pt>
                <c:pt idx="1">
                  <c:v>6</c:v>
                </c:pt>
                <c:pt idx="2">
                  <c:v>10</c:v>
                </c:pt>
                <c:pt idx="3">
                  <c:v>3</c:v>
                </c:pt>
                <c:pt idx="4">
                  <c:v>8</c:v>
                </c:pt>
                <c:pt idx="5">
                  <c:v>5</c:v>
                </c:pt>
                <c:pt idx="6">
                  <c:v>6</c:v>
                </c:pt>
                <c:pt idx="7">
                  <c:v>5</c:v>
                </c:pt>
                <c:pt idx="8">
                  <c:v>2</c:v>
                </c:pt>
                <c:pt idx="9">
                  <c:v>5</c:v>
                </c:pt>
                <c:pt idx="10">
                  <c:v>3</c:v>
                </c:pt>
                <c:pt idx="11">
                  <c:v>2</c:v>
                </c:pt>
                <c:pt idx="12">
                  <c:v>4</c:v>
                </c:pt>
                <c:pt idx="13">
                  <c:v>4</c:v>
                </c:pt>
                <c:pt idx="16">
                  <c:v>1</c:v>
                </c:pt>
              </c:numCache>
            </c:numRef>
          </c:val>
        </c:ser>
        <c:ser>
          <c:idx val="2"/>
          <c:order val="2"/>
          <c:tx>
            <c:v>2558</c:v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strRef>
              <c:f>PHD!$A$2:$A$24</c:f>
              <c:strCache>
                <c:ptCount val="23"/>
                <c:pt idx="0">
                  <c:v>มช.</c:v>
                </c:pt>
                <c:pt idx="1">
                  <c:v>จฬ.</c:v>
                </c:pt>
                <c:pt idx="2">
                  <c:v>มก.</c:v>
                </c:pt>
                <c:pt idx="3">
                  <c:v>มจพ.</c:v>
                </c:pt>
                <c:pt idx="4">
                  <c:v>มข.</c:v>
                </c:pt>
                <c:pt idx="5">
                  <c:v>มม.</c:v>
                </c:pt>
                <c:pt idx="6">
                  <c:v>มจธ.</c:v>
                </c:pt>
                <c:pt idx="7">
                  <c:v>สจล.</c:v>
                </c:pt>
                <c:pt idx="8">
                  <c:v>มทส.</c:v>
                </c:pt>
                <c:pt idx="9">
                  <c:v>มน.</c:v>
                </c:pt>
                <c:pt idx="10">
                  <c:v>มอ.</c:v>
                </c:pt>
                <c:pt idx="11">
                  <c:v>มศก.</c:v>
                </c:pt>
                <c:pt idx="12">
                  <c:v>มศว.</c:v>
                </c:pt>
                <c:pt idx="13">
                  <c:v>มฟล.</c:v>
                </c:pt>
                <c:pt idx="14">
                  <c:v>มจ.</c:v>
                </c:pt>
                <c:pt idx="15">
                  <c:v>มธ.</c:v>
                </c:pt>
                <c:pt idx="16">
                  <c:v>มทษ.</c:v>
                </c:pt>
                <c:pt idx="17">
                  <c:v>มมส.</c:v>
                </c:pt>
                <c:pt idx="18">
                  <c:v>มรภ.</c:v>
                </c:pt>
                <c:pt idx="19">
                  <c:v>มพ.</c:v>
                </c:pt>
                <c:pt idx="20">
                  <c:v>มอบ.</c:v>
                </c:pt>
                <c:pt idx="21">
                  <c:v>มวล.</c:v>
                </c:pt>
                <c:pt idx="22">
                  <c:v>มอช.</c:v>
                </c:pt>
              </c:strCache>
            </c:strRef>
          </c:cat>
          <c:val>
            <c:numRef>
              <c:f>PHD!$D$2:$D$24</c:f>
              <c:numCache>
                <c:formatCode>General</c:formatCode>
                <c:ptCount val="23"/>
                <c:pt idx="0">
                  <c:v>19</c:v>
                </c:pt>
                <c:pt idx="1">
                  <c:v>14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5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4</c:v>
                </c:pt>
                <c:pt idx="10">
                  <c:v>4</c:v>
                </c:pt>
                <c:pt idx="11">
                  <c:v>1</c:v>
                </c:pt>
                <c:pt idx="14">
                  <c:v>3</c:v>
                </c:pt>
                <c:pt idx="15">
                  <c:v>1</c:v>
                </c:pt>
                <c:pt idx="16">
                  <c:v>1</c:v>
                </c:pt>
                <c:pt idx="17">
                  <c:v>2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</c:numCache>
            </c:numRef>
          </c:val>
        </c:ser>
        <c:ser>
          <c:idx val="3"/>
          <c:order val="3"/>
          <c:tx>
            <c:v>2559</c:v>
          </c:tx>
          <c:spPr>
            <a:solidFill>
              <a:schemeClr val="accent3"/>
            </a:solidFill>
          </c:spPr>
          <c:invertIfNegative val="0"/>
          <c:cat>
            <c:strRef>
              <c:f>PHD!$A$2:$A$24</c:f>
              <c:strCache>
                <c:ptCount val="23"/>
                <c:pt idx="0">
                  <c:v>มช.</c:v>
                </c:pt>
                <c:pt idx="1">
                  <c:v>จฬ.</c:v>
                </c:pt>
                <c:pt idx="2">
                  <c:v>มก.</c:v>
                </c:pt>
                <c:pt idx="3">
                  <c:v>มจพ.</c:v>
                </c:pt>
                <c:pt idx="4">
                  <c:v>มข.</c:v>
                </c:pt>
                <c:pt idx="5">
                  <c:v>มม.</c:v>
                </c:pt>
                <c:pt idx="6">
                  <c:v>มจธ.</c:v>
                </c:pt>
                <c:pt idx="7">
                  <c:v>สจล.</c:v>
                </c:pt>
                <c:pt idx="8">
                  <c:v>มทส.</c:v>
                </c:pt>
                <c:pt idx="9">
                  <c:v>มน.</c:v>
                </c:pt>
                <c:pt idx="10">
                  <c:v>มอ.</c:v>
                </c:pt>
                <c:pt idx="11">
                  <c:v>มศก.</c:v>
                </c:pt>
                <c:pt idx="12">
                  <c:v>มศว.</c:v>
                </c:pt>
                <c:pt idx="13">
                  <c:v>มฟล.</c:v>
                </c:pt>
                <c:pt idx="14">
                  <c:v>มจ.</c:v>
                </c:pt>
                <c:pt idx="15">
                  <c:v>มธ.</c:v>
                </c:pt>
                <c:pt idx="16">
                  <c:v>มทษ.</c:v>
                </c:pt>
                <c:pt idx="17">
                  <c:v>มมส.</c:v>
                </c:pt>
                <c:pt idx="18">
                  <c:v>มรภ.</c:v>
                </c:pt>
                <c:pt idx="19">
                  <c:v>มพ.</c:v>
                </c:pt>
                <c:pt idx="20">
                  <c:v>มอบ.</c:v>
                </c:pt>
                <c:pt idx="21">
                  <c:v>มวล.</c:v>
                </c:pt>
                <c:pt idx="22">
                  <c:v>มอช.</c:v>
                </c:pt>
              </c:strCache>
            </c:strRef>
          </c:cat>
          <c:val>
            <c:numRef>
              <c:f>PHD!$E$2:$E$24</c:f>
              <c:numCache>
                <c:formatCode>General</c:formatCode>
                <c:ptCount val="23"/>
                <c:pt idx="0">
                  <c:v>23</c:v>
                </c:pt>
                <c:pt idx="1">
                  <c:v>7</c:v>
                </c:pt>
                <c:pt idx="2">
                  <c:v>7</c:v>
                </c:pt>
                <c:pt idx="3">
                  <c:v>19</c:v>
                </c:pt>
                <c:pt idx="4">
                  <c:v>9</c:v>
                </c:pt>
                <c:pt idx="5">
                  <c:v>5</c:v>
                </c:pt>
                <c:pt idx="6">
                  <c:v>3</c:v>
                </c:pt>
                <c:pt idx="7">
                  <c:v>4</c:v>
                </c:pt>
                <c:pt idx="8">
                  <c:v>3</c:v>
                </c:pt>
                <c:pt idx="9">
                  <c:v>3</c:v>
                </c:pt>
                <c:pt idx="10">
                  <c:v>1</c:v>
                </c:pt>
                <c:pt idx="11">
                  <c:v>4</c:v>
                </c:pt>
                <c:pt idx="12">
                  <c:v>1</c:v>
                </c:pt>
                <c:pt idx="13">
                  <c:v>1</c:v>
                </c:pt>
                <c:pt idx="14">
                  <c:v>2</c:v>
                </c:pt>
                <c:pt idx="15">
                  <c:v>2</c:v>
                </c:pt>
                <c:pt idx="16">
                  <c:v>1</c:v>
                </c:pt>
                <c:pt idx="17">
                  <c:v>1</c:v>
                </c:pt>
                <c:pt idx="18">
                  <c:v>2</c:v>
                </c:pt>
                <c:pt idx="2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106944"/>
        <c:axId val="33133312"/>
      </c:barChart>
      <c:catAx>
        <c:axId val="33106944"/>
        <c:scaling>
          <c:orientation val="minMax"/>
        </c:scaling>
        <c:delete val="0"/>
        <c:axPos val="b"/>
        <c:majorTickMark val="out"/>
        <c:minorTickMark val="none"/>
        <c:tickLblPos val="nextTo"/>
        <c:crossAx val="33133312"/>
        <c:crosses val="autoZero"/>
        <c:auto val="1"/>
        <c:lblAlgn val="ctr"/>
        <c:lblOffset val="100"/>
        <c:noMultiLvlLbl val="0"/>
      </c:catAx>
      <c:valAx>
        <c:axId val="33133312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th-TH" dirty="0" smtClean="0"/>
                  <a:t>จำนวนทุน</a:t>
                </a:r>
                <a:endParaRPr lang="th-TH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2000"/>
            </a:pPr>
            <a:endParaRPr lang="en-US"/>
          </a:p>
        </c:txPr>
        <c:crossAx val="331069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 rtl="0">
              <a:defRPr sz="1750"/>
            </a:pPr>
            <a:endParaRPr lang="en-US"/>
          </a:p>
        </c:txPr>
      </c:dTable>
      <c:spPr>
        <a:ln>
          <a:solidFill>
            <a:schemeClr val="bg1">
              <a:lumMod val="75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>
          <a:latin typeface="TH Sarabun New" panose="020B0500040200020003" pitchFamily="34" charset="-34"/>
          <a:cs typeface="TH Sarabun New" panose="020B0500040200020003" pitchFamily="34" charset="-34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9018700787401572E-2"/>
          <c:y val="4.5436766221762057E-2"/>
          <c:w val="0.90987018810148745"/>
          <c:h val="0.6313389669332094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MSD!$B$1</c:f>
              <c:strCache>
                <c:ptCount val="1"/>
                <c:pt idx="0">
                  <c:v>2556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strRef>
              <c:f>MSD!$A$2:$A$26</c:f>
              <c:strCache>
                <c:ptCount val="25"/>
                <c:pt idx="0">
                  <c:v>มช.</c:v>
                </c:pt>
                <c:pt idx="1">
                  <c:v>มจธ.</c:v>
                </c:pt>
                <c:pt idx="2">
                  <c:v>จฬ.</c:v>
                </c:pt>
                <c:pt idx="3">
                  <c:v>มก.</c:v>
                </c:pt>
                <c:pt idx="4">
                  <c:v>มม.</c:v>
                </c:pt>
                <c:pt idx="5">
                  <c:v>มข.</c:v>
                </c:pt>
                <c:pt idx="6">
                  <c:v>สจล.</c:v>
                </c:pt>
                <c:pt idx="7">
                  <c:v>มจพ.</c:v>
                </c:pt>
                <c:pt idx="8">
                  <c:v>มมส.</c:v>
                </c:pt>
                <c:pt idx="9">
                  <c:v>มน.</c:v>
                </c:pt>
                <c:pt idx="10">
                  <c:v>มอ.</c:v>
                </c:pt>
                <c:pt idx="11">
                  <c:v>มทร.</c:v>
                </c:pt>
                <c:pt idx="12">
                  <c:v>มพ.</c:v>
                </c:pt>
                <c:pt idx="13">
                  <c:v>มรภ.</c:v>
                </c:pt>
                <c:pt idx="14">
                  <c:v>มศก.</c:v>
                </c:pt>
                <c:pt idx="15">
                  <c:v>มธ.</c:v>
                </c:pt>
                <c:pt idx="16">
                  <c:v>มทษ.</c:v>
                </c:pt>
                <c:pt idx="17">
                  <c:v>มจ.</c:v>
                </c:pt>
                <c:pt idx="18">
                  <c:v>มทส.</c:v>
                </c:pt>
                <c:pt idx="19">
                  <c:v>มวล.</c:v>
                </c:pt>
                <c:pt idx="20">
                  <c:v>มธบ.</c:v>
                </c:pt>
                <c:pt idx="21">
                  <c:v>มบ.</c:v>
                </c:pt>
                <c:pt idx="22">
                  <c:v>มศว.</c:v>
                </c:pt>
                <c:pt idx="23">
                  <c:v>มอช.</c:v>
                </c:pt>
                <c:pt idx="24">
                  <c:v>มรส.</c:v>
                </c:pt>
              </c:strCache>
            </c:strRef>
          </c:cat>
          <c:val>
            <c:numRef>
              <c:f>MSD!$B$2:$B$26</c:f>
              <c:numCache>
                <c:formatCode>General</c:formatCode>
                <c:ptCount val="25"/>
                <c:pt idx="0">
                  <c:v>27</c:v>
                </c:pt>
                <c:pt idx="1">
                  <c:v>25</c:v>
                </c:pt>
                <c:pt idx="2">
                  <c:v>22</c:v>
                </c:pt>
                <c:pt idx="3">
                  <c:v>24</c:v>
                </c:pt>
                <c:pt idx="4">
                  <c:v>17</c:v>
                </c:pt>
                <c:pt idx="5">
                  <c:v>12</c:v>
                </c:pt>
                <c:pt idx="6">
                  <c:v>9</c:v>
                </c:pt>
                <c:pt idx="7">
                  <c:v>6</c:v>
                </c:pt>
                <c:pt idx="8">
                  <c:v>9</c:v>
                </c:pt>
                <c:pt idx="9">
                  <c:v>2</c:v>
                </c:pt>
                <c:pt idx="10">
                  <c:v>6</c:v>
                </c:pt>
                <c:pt idx="11">
                  <c:v>3</c:v>
                </c:pt>
                <c:pt idx="12">
                  <c:v>2</c:v>
                </c:pt>
                <c:pt idx="13">
                  <c:v>5</c:v>
                </c:pt>
                <c:pt idx="14">
                  <c:v>8</c:v>
                </c:pt>
                <c:pt idx="15">
                  <c:v>6</c:v>
                </c:pt>
                <c:pt idx="17">
                  <c:v>5</c:v>
                </c:pt>
                <c:pt idx="19">
                  <c:v>1</c:v>
                </c:pt>
                <c:pt idx="20">
                  <c:v>2</c:v>
                </c:pt>
                <c:pt idx="21">
                  <c:v>1</c:v>
                </c:pt>
                <c:pt idx="22">
                  <c:v>1</c:v>
                </c:pt>
                <c:pt idx="24">
                  <c:v>1</c:v>
                </c:pt>
              </c:numCache>
            </c:numRef>
          </c:val>
        </c:ser>
        <c:ser>
          <c:idx val="1"/>
          <c:order val="1"/>
          <c:tx>
            <c:strRef>
              <c:f>MSD!$C$1</c:f>
              <c:strCache>
                <c:ptCount val="1"/>
                <c:pt idx="0">
                  <c:v>2557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MSD!$A$2:$A$26</c:f>
              <c:strCache>
                <c:ptCount val="25"/>
                <c:pt idx="0">
                  <c:v>มช.</c:v>
                </c:pt>
                <c:pt idx="1">
                  <c:v>มจธ.</c:v>
                </c:pt>
                <c:pt idx="2">
                  <c:v>จฬ.</c:v>
                </c:pt>
                <c:pt idx="3">
                  <c:v>มก.</c:v>
                </c:pt>
                <c:pt idx="4">
                  <c:v>มม.</c:v>
                </c:pt>
                <c:pt idx="5">
                  <c:v>มข.</c:v>
                </c:pt>
                <c:pt idx="6">
                  <c:v>สจล.</c:v>
                </c:pt>
                <c:pt idx="7">
                  <c:v>มจพ.</c:v>
                </c:pt>
                <c:pt idx="8">
                  <c:v>มมส.</c:v>
                </c:pt>
                <c:pt idx="9">
                  <c:v>มน.</c:v>
                </c:pt>
                <c:pt idx="10">
                  <c:v>มอ.</c:v>
                </c:pt>
                <c:pt idx="11">
                  <c:v>มทร.</c:v>
                </c:pt>
                <c:pt idx="12">
                  <c:v>มพ.</c:v>
                </c:pt>
                <c:pt idx="13">
                  <c:v>มรภ.</c:v>
                </c:pt>
                <c:pt idx="14">
                  <c:v>มศก.</c:v>
                </c:pt>
                <c:pt idx="15">
                  <c:v>มธ.</c:v>
                </c:pt>
                <c:pt idx="16">
                  <c:v>มทษ.</c:v>
                </c:pt>
                <c:pt idx="17">
                  <c:v>มจ.</c:v>
                </c:pt>
                <c:pt idx="18">
                  <c:v>มทส.</c:v>
                </c:pt>
                <c:pt idx="19">
                  <c:v>มวล.</c:v>
                </c:pt>
                <c:pt idx="20">
                  <c:v>มธบ.</c:v>
                </c:pt>
                <c:pt idx="21">
                  <c:v>มบ.</c:v>
                </c:pt>
                <c:pt idx="22">
                  <c:v>มศว.</c:v>
                </c:pt>
                <c:pt idx="23">
                  <c:v>มอช.</c:v>
                </c:pt>
                <c:pt idx="24">
                  <c:v>มรส.</c:v>
                </c:pt>
              </c:strCache>
            </c:strRef>
          </c:cat>
          <c:val>
            <c:numRef>
              <c:f>MSD!$C$2:$C$26</c:f>
              <c:numCache>
                <c:formatCode>General</c:formatCode>
                <c:ptCount val="25"/>
                <c:pt idx="0">
                  <c:v>15</c:v>
                </c:pt>
                <c:pt idx="1">
                  <c:v>20</c:v>
                </c:pt>
                <c:pt idx="2">
                  <c:v>16</c:v>
                </c:pt>
                <c:pt idx="3">
                  <c:v>13</c:v>
                </c:pt>
                <c:pt idx="4">
                  <c:v>13</c:v>
                </c:pt>
                <c:pt idx="5">
                  <c:v>12</c:v>
                </c:pt>
                <c:pt idx="6">
                  <c:v>7</c:v>
                </c:pt>
                <c:pt idx="7">
                  <c:v>9</c:v>
                </c:pt>
                <c:pt idx="8">
                  <c:v>10</c:v>
                </c:pt>
                <c:pt idx="9">
                  <c:v>8</c:v>
                </c:pt>
                <c:pt idx="10">
                  <c:v>7</c:v>
                </c:pt>
                <c:pt idx="11">
                  <c:v>3</c:v>
                </c:pt>
                <c:pt idx="12">
                  <c:v>6</c:v>
                </c:pt>
                <c:pt idx="13">
                  <c:v>7</c:v>
                </c:pt>
                <c:pt idx="14">
                  <c:v>3</c:v>
                </c:pt>
                <c:pt idx="15">
                  <c:v>3</c:v>
                </c:pt>
                <c:pt idx="16">
                  <c:v>2</c:v>
                </c:pt>
                <c:pt idx="17">
                  <c:v>2</c:v>
                </c:pt>
                <c:pt idx="18">
                  <c:v>3</c:v>
                </c:pt>
                <c:pt idx="19">
                  <c:v>1</c:v>
                </c:pt>
              </c:numCache>
            </c:numRef>
          </c:val>
        </c:ser>
        <c:ser>
          <c:idx val="2"/>
          <c:order val="2"/>
          <c:tx>
            <c:strRef>
              <c:f>MSD!$D$1</c:f>
              <c:strCache>
                <c:ptCount val="1"/>
                <c:pt idx="0">
                  <c:v>2558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strRef>
              <c:f>MSD!$A$2:$A$26</c:f>
              <c:strCache>
                <c:ptCount val="25"/>
                <c:pt idx="0">
                  <c:v>มช.</c:v>
                </c:pt>
                <c:pt idx="1">
                  <c:v>มจธ.</c:v>
                </c:pt>
                <c:pt idx="2">
                  <c:v>จฬ.</c:v>
                </c:pt>
                <c:pt idx="3">
                  <c:v>มก.</c:v>
                </c:pt>
                <c:pt idx="4">
                  <c:v>มม.</c:v>
                </c:pt>
                <c:pt idx="5">
                  <c:v>มข.</c:v>
                </c:pt>
                <c:pt idx="6">
                  <c:v>สจล.</c:v>
                </c:pt>
                <c:pt idx="7">
                  <c:v>มจพ.</c:v>
                </c:pt>
                <c:pt idx="8">
                  <c:v>มมส.</c:v>
                </c:pt>
                <c:pt idx="9">
                  <c:v>มน.</c:v>
                </c:pt>
                <c:pt idx="10">
                  <c:v>มอ.</c:v>
                </c:pt>
                <c:pt idx="11">
                  <c:v>มทร.</c:v>
                </c:pt>
                <c:pt idx="12">
                  <c:v>มพ.</c:v>
                </c:pt>
                <c:pt idx="13">
                  <c:v>มรภ.</c:v>
                </c:pt>
                <c:pt idx="14">
                  <c:v>มศก.</c:v>
                </c:pt>
                <c:pt idx="15">
                  <c:v>มธ.</c:v>
                </c:pt>
                <c:pt idx="16">
                  <c:v>มทษ.</c:v>
                </c:pt>
                <c:pt idx="17">
                  <c:v>มจ.</c:v>
                </c:pt>
                <c:pt idx="18">
                  <c:v>มทส.</c:v>
                </c:pt>
                <c:pt idx="19">
                  <c:v>มวล.</c:v>
                </c:pt>
                <c:pt idx="20">
                  <c:v>มธบ.</c:v>
                </c:pt>
                <c:pt idx="21">
                  <c:v>มบ.</c:v>
                </c:pt>
                <c:pt idx="22">
                  <c:v>มศว.</c:v>
                </c:pt>
                <c:pt idx="23">
                  <c:v>มอช.</c:v>
                </c:pt>
                <c:pt idx="24">
                  <c:v>มรส.</c:v>
                </c:pt>
              </c:strCache>
            </c:strRef>
          </c:cat>
          <c:val>
            <c:numRef>
              <c:f>MSD!$D$2:$D$26</c:f>
              <c:numCache>
                <c:formatCode>General</c:formatCode>
                <c:ptCount val="25"/>
                <c:pt idx="0">
                  <c:v>19</c:v>
                </c:pt>
                <c:pt idx="1">
                  <c:v>12</c:v>
                </c:pt>
                <c:pt idx="2">
                  <c:v>8</c:v>
                </c:pt>
                <c:pt idx="3">
                  <c:v>13</c:v>
                </c:pt>
                <c:pt idx="4">
                  <c:v>15</c:v>
                </c:pt>
                <c:pt idx="5">
                  <c:v>10</c:v>
                </c:pt>
                <c:pt idx="6">
                  <c:v>17</c:v>
                </c:pt>
                <c:pt idx="7">
                  <c:v>4</c:v>
                </c:pt>
                <c:pt idx="8">
                  <c:v>4</c:v>
                </c:pt>
                <c:pt idx="9">
                  <c:v>10</c:v>
                </c:pt>
                <c:pt idx="10">
                  <c:v>6</c:v>
                </c:pt>
                <c:pt idx="11">
                  <c:v>9</c:v>
                </c:pt>
                <c:pt idx="12">
                  <c:v>6</c:v>
                </c:pt>
                <c:pt idx="13">
                  <c:v>4</c:v>
                </c:pt>
                <c:pt idx="14">
                  <c:v>3</c:v>
                </c:pt>
                <c:pt idx="15">
                  <c:v>4</c:v>
                </c:pt>
                <c:pt idx="16">
                  <c:v>4</c:v>
                </c:pt>
                <c:pt idx="18">
                  <c:v>1</c:v>
                </c:pt>
                <c:pt idx="19">
                  <c:v>1</c:v>
                </c:pt>
              </c:numCache>
            </c:numRef>
          </c:val>
        </c:ser>
        <c:ser>
          <c:idx val="3"/>
          <c:order val="3"/>
          <c:tx>
            <c:strRef>
              <c:f>MSD!$E$1</c:f>
              <c:strCache>
                <c:ptCount val="1"/>
                <c:pt idx="0">
                  <c:v>2559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MSD!$A$2:$A$26</c:f>
              <c:strCache>
                <c:ptCount val="25"/>
                <c:pt idx="0">
                  <c:v>มช.</c:v>
                </c:pt>
                <c:pt idx="1">
                  <c:v>มจธ.</c:v>
                </c:pt>
                <c:pt idx="2">
                  <c:v>จฬ.</c:v>
                </c:pt>
                <c:pt idx="3">
                  <c:v>มก.</c:v>
                </c:pt>
                <c:pt idx="4">
                  <c:v>มม.</c:v>
                </c:pt>
                <c:pt idx="5">
                  <c:v>มข.</c:v>
                </c:pt>
                <c:pt idx="6">
                  <c:v>สจล.</c:v>
                </c:pt>
                <c:pt idx="7">
                  <c:v>มจพ.</c:v>
                </c:pt>
                <c:pt idx="8">
                  <c:v>มมส.</c:v>
                </c:pt>
                <c:pt idx="9">
                  <c:v>มน.</c:v>
                </c:pt>
                <c:pt idx="10">
                  <c:v>มอ.</c:v>
                </c:pt>
                <c:pt idx="11">
                  <c:v>มทร.</c:v>
                </c:pt>
                <c:pt idx="12">
                  <c:v>มพ.</c:v>
                </c:pt>
                <c:pt idx="13">
                  <c:v>มรภ.</c:v>
                </c:pt>
                <c:pt idx="14">
                  <c:v>มศก.</c:v>
                </c:pt>
                <c:pt idx="15">
                  <c:v>มธ.</c:v>
                </c:pt>
                <c:pt idx="16">
                  <c:v>มทษ.</c:v>
                </c:pt>
                <c:pt idx="17">
                  <c:v>มจ.</c:v>
                </c:pt>
                <c:pt idx="18">
                  <c:v>มทส.</c:v>
                </c:pt>
                <c:pt idx="19">
                  <c:v>มวล.</c:v>
                </c:pt>
                <c:pt idx="20">
                  <c:v>มธบ.</c:v>
                </c:pt>
                <c:pt idx="21">
                  <c:v>มบ.</c:v>
                </c:pt>
                <c:pt idx="22">
                  <c:v>มศว.</c:v>
                </c:pt>
                <c:pt idx="23">
                  <c:v>มอช.</c:v>
                </c:pt>
                <c:pt idx="24">
                  <c:v>มรส.</c:v>
                </c:pt>
              </c:strCache>
            </c:strRef>
          </c:cat>
          <c:val>
            <c:numRef>
              <c:f>MSD!$E$2:$E$26</c:f>
              <c:numCache>
                <c:formatCode>General</c:formatCode>
                <c:ptCount val="25"/>
                <c:pt idx="0">
                  <c:v>11</c:v>
                </c:pt>
                <c:pt idx="1">
                  <c:v>9</c:v>
                </c:pt>
                <c:pt idx="2">
                  <c:v>18</c:v>
                </c:pt>
                <c:pt idx="3">
                  <c:v>1</c:v>
                </c:pt>
                <c:pt idx="4">
                  <c:v>4</c:v>
                </c:pt>
                <c:pt idx="5">
                  <c:v>6</c:v>
                </c:pt>
                <c:pt idx="6">
                  <c:v>3</c:v>
                </c:pt>
                <c:pt idx="7">
                  <c:v>16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5</c:v>
                </c:pt>
                <c:pt idx="12">
                  <c:v>5</c:v>
                </c:pt>
                <c:pt idx="13">
                  <c:v>2</c:v>
                </c:pt>
                <c:pt idx="14">
                  <c:v>2</c:v>
                </c:pt>
                <c:pt idx="15">
                  <c:v>1</c:v>
                </c:pt>
                <c:pt idx="16">
                  <c:v>3</c:v>
                </c:pt>
                <c:pt idx="17">
                  <c:v>1</c:v>
                </c:pt>
                <c:pt idx="18">
                  <c:v>1</c:v>
                </c:pt>
                <c:pt idx="21">
                  <c:v>1</c:v>
                </c:pt>
                <c:pt idx="2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076736"/>
        <c:axId val="33078272"/>
      </c:barChart>
      <c:catAx>
        <c:axId val="33076736"/>
        <c:scaling>
          <c:orientation val="minMax"/>
        </c:scaling>
        <c:delete val="0"/>
        <c:axPos val="b"/>
        <c:majorTickMark val="out"/>
        <c:minorTickMark val="none"/>
        <c:tickLblPos val="nextTo"/>
        <c:crossAx val="33078272"/>
        <c:crosses val="autoZero"/>
        <c:auto val="1"/>
        <c:lblAlgn val="ctr"/>
        <c:lblOffset val="100"/>
        <c:noMultiLvlLbl val="0"/>
      </c:catAx>
      <c:valAx>
        <c:axId val="33078272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2000"/>
            </a:pPr>
            <a:endParaRPr lang="en-US"/>
          </a:p>
        </c:txPr>
        <c:crossAx val="330767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 rtl="0">
              <a:defRPr sz="1600"/>
            </a:pPr>
            <a:endParaRPr lang="en-US"/>
          </a:p>
        </c:txPr>
      </c:dTable>
      <c:spPr>
        <a:ln>
          <a:solidFill>
            <a:schemeClr val="bg1">
              <a:lumMod val="75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>
          <a:latin typeface="TH Sarabun New" panose="020B0500040200020003" pitchFamily="34" charset="-34"/>
          <a:cs typeface="TH Sarabun New" panose="020B0500040200020003" pitchFamily="34" charset="-34"/>
        </a:defRPr>
      </a:pPr>
      <a:endParaRPr lang="en-US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22C9A3-F210-46C7-B5AA-6098822DE19C}" type="doc">
      <dgm:prSet loTypeId="urn:microsoft.com/office/officeart/2011/layout/Circle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39387D6-2FFE-49D3-9906-9317D8A97A70}">
      <dgm:prSet custT="1"/>
      <dgm:spPr/>
      <dgm:t>
        <a:bodyPr/>
        <a:lstStyle/>
        <a:p>
          <a:pPr rtl="0"/>
          <a:r>
            <a:rPr lang="th-TH" sz="2400" b="1" dirty="0" smtClean="0">
              <a:latin typeface="Cordia New" panose="020B0304020202020204" pitchFamily="34" charset="-34"/>
              <a:cs typeface="Cordia New" panose="020B0304020202020204" pitchFamily="34" charset="-34"/>
            </a:rPr>
            <a:t>ผลิตนักวิจัยระดับปริญญาโท-เอก โจทย์อุตสาหกรรม</a:t>
          </a:r>
          <a:endParaRPr lang="en-US" sz="2400" dirty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2CE64D8F-823D-45CA-AE52-8A4CFD8FF9E5}" type="parTrans" cxnId="{54707E27-E351-492A-89CC-0518A0D54B3F}">
      <dgm:prSet/>
      <dgm:spPr/>
      <dgm:t>
        <a:bodyPr/>
        <a:lstStyle/>
        <a:p>
          <a:endParaRPr lang="en-US" sz="200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CF8DC695-DB6A-4A49-B7C6-B5A04263C4DE}" type="sibTrans" cxnId="{54707E27-E351-492A-89CC-0518A0D54B3F}">
      <dgm:prSet/>
      <dgm:spPr/>
      <dgm:t>
        <a:bodyPr/>
        <a:lstStyle/>
        <a:p>
          <a:endParaRPr lang="en-US" sz="200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1C03CF14-33D1-407C-93AD-3306EFAB2585}">
      <dgm:prSet custT="1"/>
      <dgm:spPr/>
      <dgm:t>
        <a:bodyPr/>
        <a:lstStyle/>
        <a:p>
          <a:pPr rtl="0"/>
          <a:r>
            <a:rPr lang="th-TH" sz="2400" b="1" dirty="0" smtClean="0">
              <a:latin typeface="Cordia New" panose="020B0304020202020204" pitchFamily="34" charset="-34"/>
              <a:cs typeface="Cordia New" panose="020B0304020202020204" pitchFamily="34" charset="-34"/>
            </a:rPr>
            <a:t>สร้างงานวิจัย</a:t>
          </a:r>
          <a:r>
            <a:rPr lang="en-US" sz="2400" b="1" dirty="0" smtClean="0">
              <a:latin typeface="Cordia New" panose="020B0304020202020204" pitchFamily="34" charset="-34"/>
              <a:cs typeface="Cordia New" panose="020B0304020202020204" pitchFamily="34" charset="-34"/>
            </a:rPr>
            <a:t>/</a:t>
          </a:r>
          <a:r>
            <a:rPr lang="th-TH" sz="2400" b="1" dirty="0" smtClean="0">
              <a:latin typeface="Cordia New" panose="020B0304020202020204" pitchFamily="34" charset="-34"/>
              <a:cs typeface="Cordia New" panose="020B0304020202020204" pitchFamily="34" charset="-34"/>
            </a:rPr>
            <a:t>เทคโนโลยีใหม่ให้อุตสาหกรรม</a:t>
          </a:r>
          <a:endParaRPr lang="en-US" sz="2400" dirty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C584BC46-A612-4BCE-AB11-B03B1F8A2B57}" type="parTrans" cxnId="{484B3453-38CB-4313-813D-94E11EC86697}">
      <dgm:prSet/>
      <dgm:spPr/>
      <dgm:t>
        <a:bodyPr/>
        <a:lstStyle/>
        <a:p>
          <a:endParaRPr lang="en-US" sz="200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9E0684C4-4BC0-4185-ABA4-2AB7711C9BC7}" type="sibTrans" cxnId="{484B3453-38CB-4313-813D-94E11EC86697}">
      <dgm:prSet/>
      <dgm:spPr/>
      <dgm:t>
        <a:bodyPr/>
        <a:lstStyle/>
        <a:p>
          <a:endParaRPr lang="en-US" sz="200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C47C027C-9314-4E67-BBCF-052F357115F7}">
      <dgm:prSet custT="1"/>
      <dgm:spPr/>
      <dgm:t>
        <a:bodyPr/>
        <a:lstStyle/>
        <a:p>
          <a:pPr rtl="0"/>
          <a:r>
            <a:rPr lang="th-TH" sz="2000" b="1" dirty="0" smtClean="0">
              <a:latin typeface="Cordia New" panose="020B0304020202020204" pitchFamily="34" charset="-34"/>
              <a:cs typeface="Cordia New" panose="020B0304020202020204" pitchFamily="34" charset="-34"/>
            </a:rPr>
            <a:t>เพิ่มความร่วมมือ มหาวิทยาลัย และอุตสาหกรรม</a:t>
          </a:r>
          <a:endParaRPr lang="en-US" sz="2000" dirty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5F94062F-03AC-48FF-8D66-CEDCDA13B064}" type="parTrans" cxnId="{772E7A32-1151-4F67-8CCD-EBC67DE0DC75}">
      <dgm:prSet/>
      <dgm:spPr/>
      <dgm:t>
        <a:bodyPr/>
        <a:lstStyle/>
        <a:p>
          <a:endParaRPr lang="en-US" sz="200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1909584A-30F6-42F4-BDC1-5F0B6F6432B7}" type="sibTrans" cxnId="{772E7A32-1151-4F67-8CCD-EBC67DE0DC75}">
      <dgm:prSet/>
      <dgm:spPr/>
      <dgm:t>
        <a:bodyPr/>
        <a:lstStyle/>
        <a:p>
          <a:endParaRPr lang="en-US" sz="200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146C51A8-2B2F-49DC-A1DD-835E82390847}">
      <dgm:prSet custT="1"/>
      <dgm:spPr/>
      <dgm:t>
        <a:bodyPr/>
        <a:lstStyle/>
        <a:p>
          <a:pPr rtl="0"/>
          <a:r>
            <a:rPr lang="th-TH" sz="2000" b="1" dirty="0" smtClean="0">
              <a:latin typeface="Cordia New" panose="020B0304020202020204" pitchFamily="34" charset="-34"/>
              <a:cs typeface="Cordia New" panose="020B0304020202020204" pitchFamily="34" charset="-34"/>
            </a:rPr>
            <a:t>สร้างเครือข่ายนักวิจัย ภาครัฐ ภาคเอกชน                   ทั้งในและต่างประเทศ</a:t>
          </a:r>
          <a:endParaRPr lang="en-US" sz="2000" dirty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94B56C5D-AC15-4B56-B27F-F234ED913E77}" type="parTrans" cxnId="{4514E39A-8CC3-4E27-B90E-A8FAA54A8975}">
      <dgm:prSet/>
      <dgm:spPr/>
      <dgm:t>
        <a:bodyPr/>
        <a:lstStyle/>
        <a:p>
          <a:endParaRPr lang="en-US" sz="200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7B9DC4FF-620D-4D6D-9728-45F94C71802C}" type="sibTrans" cxnId="{4514E39A-8CC3-4E27-B90E-A8FAA54A8975}">
      <dgm:prSet/>
      <dgm:spPr/>
      <dgm:t>
        <a:bodyPr/>
        <a:lstStyle/>
        <a:p>
          <a:endParaRPr lang="en-US" sz="200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D109F5F4-E4BF-439F-B9BA-10A9316E9AD5}" type="pres">
      <dgm:prSet presAssocID="{C122C9A3-F210-46C7-B5AA-6098822DE19C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6AB5F3D8-3422-4FDF-8642-98D843DBA83C}" type="pres">
      <dgm:prSet presAssocID="{146C51A8-2B2F-49DC-A1DD-835E82390847}" presName="Accent4" presStyleCnt="0"/>
      <dgm:spPr/>
    </dgm:pt>
    <dgm:pt modelId="{EB8B88A6-A102-4C98-8ACC-7130110AC3CF}" type="pres">
      <dgm:prSet presAssocID="{146C51A8-2B2F-49DC-A1DD-835E82390847}" presName="Accent" presStyleLbl="node1" presStyleIdx="0" presStyleCnt="4"/>
      <dgm:spPr/>
    </dgm:pt>
    <dgm:pt modelId="{A390DEB6-2B02-40C5-9C87-C6383D5363D4}" type="pres">
      <dgm:prSet presAssocID="{146C51A8-2B2F-49DC-A1DD-835E82390847}" presName="ParentBackground4" presStyleCnt="0"/>
      <dgm:spPr/>
    </dgm:pt>
    <dgm:pt modelId="{780E5AE0-82C7-4E69-AD60-EC0471C30A94}" type="pres">
      <dgm:prSet presAssocID="{146C51A8-2B2F-49DC-A1DD-835E82390847}" presName="ParentBackground" presStyleLbl="fgAcc1" presStyleIdx="0" presStyleCnt="4"/>
      <dgm:spPr/>
      <dgm:t>
        <a:bodyPr/>
        <a:lstStyle/>
        <a:p>
          <a:endParaRPr lang="en-US"/>
        </a:p>
      </dgm:t>
    </dgm:pt>
    <dgm:pt modelId="{CFB91641-C69C-4895-8D4D-22D611643EE4}" type="pres">
      <dgm:prSet presAssocID="{146C51A8-2B2F-49DC-A1DD-835E82390847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379873-71D0-4532-8161-57E95252E449}" type="pres">
      <dgm:prSet presAssocID="{C47C027C-9314-4E67-BBCF-052F357115F7}" presName="Accent3" presStyleCnt="0"/>
      <dgm:spPr/>
    </dgm:pt>
    <dgm:pt modelId="{09C65DFA-A938-47DF-A05E-F6A7A0BFC8FC}" type="pres">
      <dgm:prSet presAssocID="{C47C027C-9314-4E67-BBCF-052F357115F7}" presName="Accent" presStyleLbl="node1" presStyleIdx="1" presStyleCnt="4"/>
      <dgm:spPr/>
    </dgm:pt>
    <dgm:pt modelId="{A243CCC5-D175-4170-B837-B06C22DC0903}" type="pres">
      <dgm:prSet presAssocID="{C47C027C-9314-4E67-BBCF-052F357115F7}" presName="ParentBackground3" presStyleCnt="0"/>
      <dgm:spPr/>
    </dgm:pt>
    <dgm:pt modelId="{FB440511-2285-4A63-9F3D-EE00E3B1986C}" type="pres">
      <dgm:prSet presAssocID="{C47C027C-9314-4E67-BBCF-052F357115F7}" presName="ParentBackground" presStyleLbl="fgAcc1" presStyleIdx="1" presStyleCnt="4"/>
      <dgm:spPr/>
      <dgm:t>
        <a:bodyPr/>
        <a:lstStyle/>
        <a:p>
          <a:endParaRPr lang="en-US"/>
        </a:p>
      </dgm:t>
    </dgm:pt>
    <dgm:pt modelId="{218C0D81-D2D6-4ADD-8000-56A64FE56183}" type="pres">
      <dgm:prSet presAssocID="{C47C027C-9314-4E67-BBCF-052F357115F7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E0D250-2390-4BAA-B5A9-BE9D51964CA3}" type="pres">
      <dgm:prSet presAssocID="{1C03CF14-33D1-407C-93AD-3306EFAB2585}" presName="Accent2" presStyleCnt="0"/>
      <dgm:spPr/>
    </dgm:pt>
    <dgm:pt modelId="{76710C44-01FD-4FD7-8F8C-B00C51B1CA10}" type="pres">
      <dgm:prSet presAssocID="{1C03CF14-33D1-407C-93AD-3306EFAB2585}" presName="Accent" presStyleLbl="node1" presStyleIdx="2" presStyleCnt="4"/>
      <dgm:spPr/>
    </dgm:pt>
    <dgm:pt modelId="{97CBF6F9-44E7-459B-9D6A-0A3CA7045825}" type="pres">
      <dgm:prSet presAssocID="{1C03CF14-33D1-407C-93AD-3306EFAB2585}" presName="ParentBackground2" presStyleCnt="0"/>
      <dgm:spPr/>
    </dgm:pt>
    <dgm:pt modelId="{DF0C9A11-C99D-4A27-A18D-6FBEA7493521}" type="pres">
      <dgm:prSet presAssocID="{1C03CF14-33D1-407C-93AD-3306EFAB2585}" presName="ParentBackground" presStyleLbl="fgAcc1" presStyleIdx="2" presStyleCnt="4"/>
      <dgm:spPr/>
      <dgm:t>
        <a:bodyPr/>
        <a:lstStyle/>
        <a:p>
          <a:endParaRPr lang="en-US"/>
        </a:p>
      </dgm:t>
    </dgm:pt>
    <dgm:pt modelId="{56100892-C843-4C98-8B9D-E87F1CB06027}" type="pres">
      <dgm:prSet presAssocID="{1C03CF14-33D1-407C-93AD-3306EFAB2585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C978F5-810C-42B9-AE05-0DC5B524B824}" type="pres">
      <dgm:prSet presAssocID="{F39387D6-2FFE-49D3-9906-9317D8A97A70}" presName="Accent1" presStyleCnt="0"/>
      <dgm:spPr/>
    </dgm:pt>
    <dgm:pt modelId="{54BA4483-C83F-4245-B04E-58869C29839C}" type="pres">
      <dgm:prSet presAssocID="{F39387D6-2FFE-49D3-9906-9317D8A97A70}" presName="Accent" presStyleLbl="node1" presStyleIdx="3" presStyleCnt="4" custLinFactNeighborX="841"/>
      <dgm:spPr/>
    </dgm:pt>
    <dgm:pt modelId="{E7F71319-CFD8-4C83-8944-C53710BC40B4}" type="pres">
      <dgm:prSet presAssocID="{F39387D6-2FFE-49D3-9906-9317D8A97A70}" presName="ParentBackground1" presStyleCnt="0"/>
      <dgm:spPr/>
    </dgm:pt>
    <dgm:pt modelId="{DF17822C-937E-4A48-9C83-9902A23AACF7}" type="pres">
      <dgm:prSet presAssocID="{F39387D6-2FFE-49D3-9906-9317D8A97A70}" presName="ParentBackground" presStyleLbl="fgAcc1" presStyleIdx="3" presStyleCnt="4"/>
      <dgm:spPr/>
      <dgm:t>
        <a:bodyPr/>
        <a:lstStyle/>
        <a:p>
          <a:endParaRPr lang="en-US"/>
        </a:p>
      </dgm:t>
    </dgm:pt>
    <dgm:pt modelId="{275DDD17-2B24-4558-AA88-5C035492CBC0}" type="pres">
      <dgm:prSet presAssocID="{F39387D6-2FFE-49D3-9906-9317D8A97A7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9D44C3-DC3F-4C8A-AB5A-04A94CDB8322}" type="presOf" srcId="{1C03CF14-33D1-407C-93AD-3306EFAB2585}" destId="{DF0C9A11-C99D-4A27-A18D-6FBEA7493521}" srcOrd="0" destOrd="0" presId="urn:microsoft.com/office/officeart/2011/layout/CircleProcess"/>
    <dgm:cxn modelId="{4514E39A-8CC3-4E27-B90E-A8FAA54A8975}" srcId="{C122C9A3-F210-46C7-B5AA-6098822DE19C}" destId="{146C51A8-2B2F-49DC-A1DD-835E82390847}" srcOrd="3" destOrd="0" parTransId="{94B56C5D-AC15-4B56-B27F-F234ED913E77}" sibTransId="{7B9DC4FF-620D-4D6D-9728-45F94C71802C}"/>
    <dgm:cxn modelId="{484B3453-38CB-4313-813D-94E11EC86697}" srcId="{C122C9A3-F210-46C7-B5AA-6098822DE19C}" destId="{1C03CF14-33D1-407C-93AD-3306EFAB2585}" srcOrd="1" destOrd="0" parTransId="{C584BC46-A612-4BCE-AB11-B03B1F8A2B57}" sibTransId="{9E0684C4-4BC0-4185-ABA4-2AB7711C9BC7}"/>
    <dgm:cxn modelId="{607F6C68-F92C-4E63-8A6B-F075422ED6FB}" type="presOf" srcId="{C47C027C-9314-4E67-BBCF-052F357115F7}" destId="{FB440511-2285-4A63-9F3D-EE00E3B1986C}" srcOrd="0" destOrd="0" presId="urn:microsoft.com/office/officeart/2011/layout/CircleProcess"/>
    <dgm:cxn modelId="{32D66C23-51F9-45FD-AFDB-375DC45A31C4}" type="presOf" srcId="{C122C9A3-F210-46C7-B5AA-6098822DE19C}" destId="{D109F5F4-E4BF-439F-B9BA-10A9316E9AD5}" srcOrd="0" destOrd="0" presId="urn:microsoft.com/office/officeart/2011/layout/CircleProcess"/>
    <dgm:cxn modelId="{3E2D9BAA-CBE5-4153-AE17-362F2FFC0E25}" type="presOf" srcId="{1C03CF14-33D1-407C-93AD-3306EFAB2585}" destId="{56100892-C843-4C98-8B9D-E87F1CB06027}" srcOrd="1" destOrd="0" presId="urn:microsoft.com/office/officeart/2011/layout/CircleProcess"/>
    <dgm:cxn modelId="{772E7A32-1151-4F67-8CCD-EBC67DE0DC75}" srcId="{C122C9A3-F210-46C7-B5AA-6098822DE19C}" destId="{C47C027C-9314-4E67-BBCF-052F357115F7}" srcOrd="2" destOrd="0" parTransId="{5F94062F-03AC-48FF-8D66-CEDCDA13B064}" sibTransId="{1909584A-30F6-42F4-BDC1-5F0B6F6432B7}"/>
    <dgm:cxn modelId="{570C6AF5-02B3-4CE4-A177-03BC7352F16E}" type="presOf" srcId="{C47C027C-9314-4E67-BBCF-052F357115F7}" destId="{218C0D81-D2D6-4ADD-8000-56A64FE56183}" srcOrd="1" destOrd="0" presId="urn:microsoft.com/office/officeart/2011/layout/CircleProcess"/>
    <dgm:cxn modelId="{67BA205A-D0A1-4AE3-B6B6-8D21E36EBBF9}" type="presOf" srcId="{F39387D6-2FFE-49D3-9906-9317D8A97A70}" destId="{275DDD17-2B24-4558-AA88-5C035492CBC0}" srcOrd="1" destOrd="0" presId="urn:microsoft.com/office/officeart/2011/layout/CircleProcess"/>
    <dgm:cxn modelId="{54707E27-E351-492A-89CC-0518A0D54B3F}" srcId="{C122C9A3-F210-46C7-B5AA-6098822DE19C}" destId="{F39387D6-2FFE-49D3-9906-9317D8A97A70}" srcOrd="0" destOrd="0" parTransId="{2CE64D8F-823D-45CA-AE52-8A4CFD8FF9E5}" sibTransId="{CF8DC695-DB6A-4A49-B7C6-B5A04263C4DE}"/>
    <dgm:cxn modelId="{7DAA76A3-E4D8-45F1-9603-0E1B5E7A734B}" type="presOf" srcId="{F39387D6-2FFE-49D3-9906-9317D8A97A70}" destId="{DF17822C-937E-4A48-9C83-9902A23AACF7}" srcOrd="0" destOrd="0" presId="urn:microsoft.com/office/officeart/2011/layout/CircleProcess"/>
    <dgm:cxn modelId="{032220A5-E922-4A91-9EF9-E899E3BB4BBB}" type="presOf" srcId="{146C51A8-2B2F-49DC-A1DD-835E82390847}" destId="{780E5AE0-82C7-4E69-AD60-EC0471C30A94}" srcOrd="0" destOrd="0" presId="urn:microsoft.com/office/officeart/2011/layout/CircleProcess"/>
    <dgm:cxn modelId="{2A8DC09B-3642-4FCD-BC6E-A8C5762BE032}" type="presOf" srcId="{146C51A8-2B2F-49DC-A1DD-835E82390847}" destId="{CFB91641-C69C-4895-8D4D-22D611643EE4}" srcOrd="1" destOrd="0" presId="urn:microsoft.com/office/officeart/2011/layout/CircleProcess"/>
    <dgm:cxn modelId="{4A66D55F-8680-4450-A0BF-BAA75BAF6276}" type="presParOf" srcId="{D109F5F4-E4BF-439F-B9BA-10A9316E9AD5}" destId="{6AB5F3D8-3422-4FDF-8642-98D843DBA83C}" srcOrd="0" destOrd="0" presId="urn:microsoft.com/office/officeart/2011/layout/CircleProcess"/>
    <dgm:cxn modelId="{0DCB4065-85DB-43D7-93D7-22237A5811EE}" type="presParOf" srcId="{6AB5F3D8-3422-4FDF-8642-98D843DBA83C}" destId="{EB8B88A6-A102-4C98-8ACC-7130110AC3CF}" srcOrd="0" destOrd="0" presId="urn:microsoft.com/office/officeart/2011/layout/CircleProcess"/>
    <dgm:cxn modelId="{14A4BB0A-5869-4BE1-8E1D-820E56BD48FE}" type="presParOf" srcId="{D109F5F4-E4BF-439F-B9BA-10A9316E9AD5}" destId="{A390DEB6-2B02-40C5-9C87-C6383D5363D4}" srcOrd="1" destOrd="0" presId="urn:microsoft.com/office/officeart/2011/layout/CircleProcess"/>
    <dgm:cxn modelId="{53E78B08-7ED9-4BE7-A477-3AD64789842B}" type="presParOf" srcId="{A390DEB6-2B02-40C5-9C87-C6383D5363D4}" destId="{780E5AE0-82C7-4E69-AD60-EC0471C30A94}" srcOrd="0" destOrd="0" presId="urn:microsoft.com/office/officeart/2011/layout/CircleProcess"/>
    <dgm:cxn modelId="{74099B1B-A281-496F-81DF-F422C667BE7F}" type="presParOf" srcId="{D109F5F4-E4BF-439F-B9BA-10A9316E9AD5}" destId="{CFB91641-C69C-4895-8D4D-22D611643EE4}" srcOrd="2" destOrd="0" presId="urn:microsoft.com/office/officeart/2011/layout/CircleProcess"/>
    <dgm:cxn modelId="{A3CF1C7A-7B49-477B-9705-B691279A2D96}" type="presParOf" srcId="{D109F5F4-E4BF-439F-B9BA-10A9316E9AD5}" destId="{40379873-71D0-4532-8161-57E95252E449}" srcOrd="3" destOrd="0" presId="urn:microsoft.com/office/officeart/2011/layout/CircleProcess"/>
    <dgm:cxn modelId="{6097DA6D-1E17-4760-9264-DD71EE12496A}" type="presParOf" srcId="{40379873-71D0-4532-8161-57E95252E449}" destId="{09C65DFA-A938-47DF-A05E-F6A7A0BFC8FC}" srcOrd="0" destOrd="0" presId="urn:microsoft.com/office/officeart/2011/layout/CircleProcess"/>
    <dgm:cxn modelId="{9FA4457D-D118-42B8-97B4-F01259E703F7}" type="presParOf" srcId="{D109F5F4-E4BF-439F-B9BA-10A9316E9AD5}" destId="{A243CCC5-D175-4170-B837-B06C22DC0903}" srcOrd="4" destOrd="0" presId="urn:microsoft.com/office/officeart/2011/layout/CircleProcess"/>
    <dgm:cxn modelId="{8366CEF2-429F-4AD8-9CFB-56A1DF766948}" type="presParOf" srcId="{A243CCC5-D175-4170-B837-B06C22DC0903}" destId="{FB440511-2285-4A63-9F3D-EE00E3B1986C}" srcOrd="0" destOrd="0" presId="urn:microsoft.com/office/officeart/2011/layout/CircleProcess"/>
    <dgm:cxn modelId="{26879A74-1402-4493-808B-CE3851FCD9F6}" type="presParOf" srcId="{D109F5F4-E4BF-439F-B9BA-10A9316E9AD5}" destId="{218C0D81-D2D6-4ADD-8000-56A64FE56183}" srcOrd="5" destOrd="0" presId="urn:microsoft.com/office/officeart/2011/layout/CircleProcess"/>
    <dgm:cxn modelId="{9099AADF-2FAB-4531-A9B1-3A2F752DA0B5}" type="presParOf" srcId="{D109F5F4-E4BF-439F-B9BA-10A9316E9AD5}" destId="{27E0D250-2390-4BAA-B5A9-BE9D51964CA3}" srcOrd="6" destOrd="0" presId="urn:microsoft.com/office/officeart/2011/layout/CircleProcess"/>
    <dgm:cxn modelId="{13DCE628-2642-4E72-89E4-8E4BBB36BA8A}" type="presParOf" srcId="{27E0D250-2390-4BAA-B5A9-BE9D51964CA3}" destId="{76710C44-01FD-4FD7-8F8C-B00C51B1CA10}" srcOrd="0" destOrd="0" presId="urn:microsoft.com/office/officeart/2011/layout/CircleProcess"/>
    <dgm:cxn modelId="{D6ED76D2-15E8-4ED3-8BBA-B5B31BADB4AF}" type="presParOf" srcId="{D109F5F4-E4BF-439F-B9BA-10A9316E9AD5}" destId="{97CBF6F9-44E7-459B-9D6A-0A3CA7045825}" srcOrd="7" destOrd="0" presId="urn:microsoft.com/office/officeart/2011/layout/CircleProcess"/>
    <dgm:cxn modelId="{06D41D5E-4161-433A-B8BD-25A57313B1B5}" type="presParOf" srcId="{97CBF6F9-44E7-459B-9D6A-0A3CA7045825}" destId="{DF0C9A11-C99D-4A27-A18D-6FBEA7493521}" srcOrd="0" destOrd="0" presId="urn:microsoft.com/office/officeart/2011/layout/CircleProcess"/>
    <dgm:cxn modelId="{1331F079-FC67-4DE0-A77E-801E23DFFB5F}" type="presParOf" srcId="{D109F5F4-E4BF-439F-B9BA-10A9316E9AD5}" destId="{56100892-C843-4C98-8B9D-E87F1CB06027}" srcOrd="8" destOrd="0" presId="urn:microsoft.com/office/officeart/2011/layout/CircleProcess"/>
    <dgm:cxn modelId="{AE23786E-F3D8-4F32-8E4F-1C813F42A56E}" type="presParOf" srcId="{D109F5F4-E4BF-439F-B9BA-10A9316E9AD5}" destId="{ABC978F5-810C-42B9-AE05-0DC5B524B824}" srcOrd="9" destOrd="0" presId="urn:microsoft.com/office/officeart/2011/layout/CircleProcess"/>
    <dgm:cxn modelId="{42D7844D-C99B-4B2B-8DAD-CFDF9931A01F}" type="presParOf" srcId="{ABC978F5-810C-42B9-AE05-0DC5B524B824}" destId="{54BA4483-C83F-4245-B04E-58869C29839C}" srcOrd="0" destOrd="0" presId="urn:microsoft.com/office/officeart/2011/layout/CircleProcess"/>
    <dgm:cxn modelId="{81915535-C741-4D71-AFFC-67E1F3ECC39E}" type="presParOf" srcId="{D109F5F4-E4BF-439F-B9BA-10A9316E9AD5}" destId="{E7F71319-CFD8-4C83-8944-C53710BC40B4}" srcOrd="10" destOrd="0" presId="urn:microsoft.com/office/officeart/2011/layout/CircleProcess"/>
    <dgm:cxn modelId="{5BA87AE4-8C99-464F-993B-C8268C691A90}" type="presParOf" srcId="{E7F71319-CFD8-4C83-8944-C53710BC40B4}" destId="{DF17822C-937E-4A48-9C83-9902A23AACF7}" srcOrd="0" destOrd="0" presId="urn:microsoft.com/office/officeart/2011/layout/CircleProcess"/>
    <dgm:cxn modelId="{B946747A-7808-49F0-B011-81FC0E538DB2}" type="presParOf" srcId="{D109F5F4-E4BF-439F-B9BA-10A9316E9AD5}" destId="{275DDD17-2B24-4558-AA88-5C035492CBC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C6347E-DCB8-4533-8CDA-A5BA27260FF4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CB6010DD-A253-41B1-9CCB-8513CB074BC6}">
      <dgm:prSet phldrT="[ข้อความ]" custT="1"/>
      <dgm:spPr/>
      <dgm:t>
        <a:bodyPr/>
        <a:lstStyle/>
        <a:p>
          <a:r>
            <a:rPr lang="th-TH" sz="2400" b="1" baseline="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ค่าบำรุงการศึกษา</a:t>
          </a:r>
          <a:endParaRPr lang="en-US" sz="2400" b="1" baseline="0" dirty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5F38AD06-260F-4EE7-9176-2CF8A9241AA5}" type="parTrans" cxnId="{4C4FCAFB-9A1D-4816-9E38-94F5BC406210}">
      <dgm:prSet/>
      <dgm:spPr/>
      <dgm:t>
        <a:bodyPr/>
        <a:lstStyle/>
        <a:p>
          <a:endParaRPr lang="en-US" sz="3600" b="1" baseline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12000871-911B-4E85-ACB9-1E5D74425C18}" type="sibTrans" cxnId="{4C4FCAFB-9A1D-4816-9E38-94F5BC406210}">
      <dgm:prSet/>
      <dgm:spPr/>
      <dgm:t>
        <a:bodyPr/>
        <a:lstStyle/>
        <a:p>
          <a:endParaRPr lang="en-US" sz="3600" b="1" baseline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3328A6F8-4A5C-4F83-9A6B-E2A840E1CBFE}">
      <dgm:prSet phldrT="[ข้อความ]" custT="1"/>
      <dgm:spPr/>
      <dgm:t>
        <a:bodyPr/>
        <a:lstStyle/>
        <a:p>
          <a:r>
            <a:rPr lang="th-TH" sz="2400" b="1" baseline="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ค่าใช้จ่ายในการวิจัย</a:t>
          </a:r>
          <a:endParaRPr lang="en-US" sz="2400" b="1" baseline="0" dirty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247DA8B2-52E3-4225-89DC-9D158515CBF5}" type="parTrans" cxnId="{428DA33B-52BC-4AB5-871D-784A12A2498B}">
      <dgm:prSet/>
      <dgm:spPr/>
      <dgm:t>
        <a:bodyPr/>
        <a:lstStyle/>
        <a:p>
          <a:endParaRPr lang="en-US" sz="3600" b="1" baseline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3F132A9C-78AB-48FB-B487-8716C2DBF8E7}" type="sibTrans" cxnId="{428DA33B-52BC-4AB5-871D-784A12A2498B}">
      <dgm:prSet/>
      <dgm:spPr/>
      <dgm:t>
        <a:bodyPr/>
        <a:lstStyle/>
        <a:p>
          <a:endParaRPr lang="en-US" sz="3600" b="1" baseline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21FCB574-693F-4696-B740-E652970986DD}">
      <dgm:prSet phldrT="[ข้อความ]" custT="1"/>
      <dgm:spPr/>
      <dgm:t>
        <a:bodyPr/>
        <a:lstStyle/>
        <a:p>
          <a:r>
            <a:rPr lang="th-TH" sz="2400" b="1" baseline="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ค่าเดินทางไปต่างประเทศ</a:t>
          </a:r>
          <a:r>
            <a:rPr lang="en-US" sz="2400" b="1" baseline="0" dirty="0" smtClean="0">
              <a:latin typeface="Cordia New" panose="020B0304020202020204" pitchFamily="34" charset="-34"/>
              <a:cs typeface="Cordia New" panose="020B0304020202020204" pitchFamily="34" charset="-34"/>
            </a:rPr>
            <a:t> ***</a:t>
          </a:r>
          <a:endParaRPr lang="en-US" sz="2400" b="1" baseline="0" dirty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B4F2AA3A-3535-4258-A39C-91FF8C65C511}" type="parTrans" cxnId="{3D23C4EC-C19E-4DA2-A7DA-22EF5919C358}">
      <dgm:prSet/>
      <dgm:spPr/>
      <dgm:t>
        <a:bodyPr/>
        <a:lstStyle/>
        <a:p>
          <a:endParaRPr lang="en-US" sz="3600" b="1" baseline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1EB1D230-E134-4D53-957E-2E308681A51D}" type="sibTrans" cxnId="{3D23C4EC-C19E-4DA2-A7DA-22EF5919C358}">
      <dgm:prSet/>
      <dgm:spPr/>
      <dgm:t>
        <a:bodyPr/>
        <a:lstStyle/>
        <a:p>
          <a:endParaRPr lang="en-US" sz="3600" b="1" baseline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CFB54D7F-C052-4824-8178-B5489FCD2472}">
      <dgm:prSet phldrT="[ข้อความ]" custT="1"/>
      <dgm:spPr/>
      <dgm:t>
        <a:bodyPr/>
        <a:lstStyle/>
        <a:p>
          <a:pPr>
            <a:lnSpc>
              <a:spcPct val="90000"/>
            </a:lnSpc>
          </a:pPr>
          <a:r>
            <a:rPr lang="th-TH" sz="2400" b="1" baseline="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ค่าตอบแทนอาจารย์ที่ปรึกษา</a:t>
          </a:r>
          <a:endParaRPr lang="en-US" sz="2400" b="1" baseline="0" dirty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4985881A-31E4-4A71-AFE3-D7E4F0EA5BB0}" type="parTrans" cxnId="{49205D9D-8A7C-49E3-B78F-2E5A05A980F1}">
      <dgm:prSet/>
      <dgm:spPr/>
      <dgm:t>
        <a:bodyPr/>
        <a:lstStyle/>
        <a:p>
          <a:endParaRPr lang="en-US" sz="3600" b="1" baseline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73D3D01F-6823-473E-A175-871291BC0737}" type="sibTrans" cxnId="{49205D9D-8A7C-49E3-B78F-2E5A05A980F1}">
      <dgm:prSet/>
      <dgm:spPr/>
      <dgm:t>
        <a:bodyPr/>
        <a:lstStyle/>
        <a:p>
          <a:endParaRPr lang="en-US" sz="3600" b="1" baseline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4F4699F9-226E-4DD4-9AE3-28FF4EBC9D45}">
      <dgm:prSet phldrT="[ข้อความ]" custT="1"/>
      <dgm:spPr/>
      <dgm:t>
        <a:bodyPr/>
        <a:lstStyle/>
        <a:p>
          <a:pPr>
            <a:lnSpc>
              <a:spcPct val="90000"/>
            </a:lnSpc>
          </a:pPr>
          <a:r>
            <a:rPr lang="th-TH" sz="2400" b="1" baseline="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ค่าใช้จ่ายผู้เชียวชาญชาวต่างชาติ</a:t>
          </a:r>
          <a:r>
            <a:rPr lang="en-US" sz="2400" b="1" baseline="0" dirty="0" smtClean="0">
              <a:latin typeface="Cordia New" panose="020B0304020202020204" pitchFamily="34" charset="-34"/>
              <a:cs typeface="Cordia New" panose="020B0304020202020204" pitchFamily="34" charset="-34"/>
            </a:rPr>
            <a:t> ***</a:t>
          </a:r>
          <a:endParaRPr lang="en-US" sz="2400" b="1" baseline="0" dirty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CF890E29-39C1-4CFC-9045-7C72F4976788}" type="parTrans" cxnId="{C319D33A-062D-4D13-B006-1629C86B171E}">
      <dgm:prSet/>
      <dgm:spPr/>
      <dgm:t>
        <a:bodyPr/>
        <a:lstStyle/>
        <a:p>
          <a:endParaRPr lang="en-US" sz="2000"/>
        </a:p>
      </dgm:t>
    </dgm:pt>
    <dgm:pt modelId="{653B3B9F-19A3-4B97-9218-F9187435DA0A}" type="sibTrans" cxnId="{C319D33A-062D-4D13-B006-1629C86B171E}">
      <dgm:prSet/>
      <dgm:spPr/>
      <dgm:t>
        <a:bodyPr/>
        <a:lstStyle/>
        <a:p>
          <a:endParaRPr lang="en-US" sz="2000"/>
        </a:p>
      </dgm:t>
    </dgm:pt>
    <dgm:pt modelId="{4BC01FF6-B777-438B-BCB3-9641448CE429}">
      <dgm:prSet phldrT="[ข้อความ]" custT="1"/>
      <dgm:spPr/>
      <dgm:t>
        <a:bodyPr/>
        <a:lstStyle/>
        <a:p>
          <a:pPr>
            <a:lnSpc>
              <a:spcPct val="90000"/>
            </a:lnSpc>
          </a:pPr>
          <a:r>
            <a:rPr lang="th-TH" sz="2400" b="1" baseline="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งบฯ สำรอง</a:t>
          </a:r>
          <a:endParaRPr lang="en-US" sz="2400" b="1" baseline="0" dirty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1C726122-882E-40CB-969B-859D8CD238A7}" type="parTrans" cxnId="{F2E7865B-5755-4919-AC95-81779CA795D8}">
      <dgm:prSet/>
      <dgm:spPr/>
      <dgm:t>
        <a:bodyPr/>
        <a:lstStyle/>
        <a:p>
          <a:endParaRPr lang="en-US" sz="2000"/>
        </a:p>
      </dgm:t>
    </dgm:pt>
    <dgm:pt modelId="{AD383978-AF45-4CB1-9F69-44A6D4F7F648}" type="sibTrans" cxnId="{F2E7865B-5755-4919-AC95-81779CA795D8}">
      <dgm:prSet/>
      <dgm:spPr/>
      <dgm:t>
        <a:bodyPr/>
        <a:lstStyle/>
        <a:p>
          <a:endParaRPr lang="en-US" sz="2000"/>
        </a:p>
      </dgm:t>
    </dgm:pt>
    <dgm:pt modelId="{812F86E7-3779-4260-B4D1-4264587DAD1F}">
      <dgm:prSet phldrT="[ข้อความ]" custT="1"/>
      <dgm:spPr/>
      <dgm:t>
        <a:bodyPr/>
        <a:lstStyle/>
        <a:p>
          <a:r>
            <a:rPr lang="th-TH" sz="2400" b="1" baseline="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ค่าใช้จ่ายประจำเดือนของนักศึกษา</a:t>
          </a:r>
          <a:endParaRPr lang="en-US" sz="2400" b="1" baseline="0" dirty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78754BFC-9214-4563-993C-2628858C865D}" type="parTrans" cxnId="{8A1A55CB-9A71-43D1-AE8F-812CC76122EC}">
      <dgm:prSet/>
      <dgm:spPr/>
      <dgm:t>
        <a:bodyPr/>
        <a:lstStyle/>
        <a:p>
          <a:endParaRPr lang="en-US" sz="2000"/>
        </a:p>
      </dgm:t>
    </dgm:pt>
    <dgm:pt modelId="{9285E03F-59CE-4138-9C3A-8BA453D21B1C}" type="sibTrans" cxnId="{8A1A55CB-9A71-43D1-AE8F-812CC76122EC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 sz="2000"/>
        </a:p>
      </dgm:t>
    </dgm:pt>
    <dgm:pt modelId="{811778AC-B079-4E52-B4BA-F929F6EA39EE}" type="pres">
      <dgm:prSet presAssocID="{F2C6347E-DCB8-4533-8CDA-A5BA27260FF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51799EB-1AD6-44B3-A9D1-7370C00772D2}" type="pres">
      <dgm:prSet presAssocID="{F2C6347E-DCB8-4533-8CDA-A5BA27260FF4}" presName="Name1" presStyleCnt="0"/>
      <dgm:spPr/>
    </dgm:pt>
    <dgm:pt modelId="{C10832EB-BBD6-4D72-986F-98D2FA68131C}" type="pres">
      <dgm:prSet presAssocID="{F2C6347E-DCB8-4533-8CDA-A5BA27260FF4}" presName="cycle" presStyleCnt="0"/>
      <dgm:spPr/>
    </dgm:pt>
    <dgm:pt modelId="{E3AD3235-CFEC-4C9D-96B3-D5920590823E}" type="pres">
      <dgm:prSet presAssocID="{F2C6347E-DCB8-4533-8CDA-A5BA27260FF4}" presName="srcNode" presStyleLbl="node1" presStyleIdx="0" presStyleCnt="7"/>
      <dgm:spPr/>
    </dgm:pt>
    <dgm:pt modelId="{D69681C8-BD0E-494D-BA7C-EEE405D3EA25}" type="pres">
      <dgm:prSet presAssocID="{F2C6347E-DCB8-4533-8CDA-A5BA27260FF4}" presName="conn" presStyleLbl="parChTrans1D2" presStyleIdx="0" presStyleCnt="1"/>
      <dgm:spPr/>
      <dgm:t>
        <a:bodyPr/>
        <a:lstStyle/>
        <a:p>
          <a:endParaRPr lang="en-US"/>
        </a:p>
      </dgm:t>
    </dgm:pt>
    <dgm:pt modelId="{C9B79E41-FE47-47D3-8F7F-395C0B5F40C4}" type="pres">
      <dgm:prSet presAssocID="{F2C6347E-DCB8-4533-8CDA-A5BA27260FF4}" presName="extraNode" presStyleLbl="node1" presStyleIdx="0" presStyleCnt="7"/>
      <dgm:spPr/>
    </dgm:pt>
    <dgm:pt modelId="{0F5724CA-FA69-47A5-A6EC-0266A06094A3}" type="pres">
      <dgm:prSet presAssocID="{F2C6347E-DCB8-4533-8CDA-A5BA27260FF4}" presName="dstNode" presStyleLbl="node1" presStyleIdx="0" presStyleCnt="7"/>
      <dgm:spPr/>
    </dgm:pt>
    <dgm:pt modelId="{6352CE2A-9004-4A3A-822D-7025C9EAD793}" type="pres">
      <dgm:prSet presAssocID="{812F86E7-3779-4260-B4D1-4264587DAD1F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0BF3B4-DFAD-4B26-9B37-FF3F8A2F5F4B}" type="pres">
      <dgm:prSet presAssocID="{812F86E7-3779-4260-B4D1-4264587DAD1F}" presName="accent_1" presStyleCnt="0"/>
      <dgm:spPr/>
    </dgm:pt>
    <dgm:pt modelId="{45FD13DA-1AEA-4E3B-B298-00B18E18E36B}" type="pres">
      <dgm:prSet presAssocID="{812F86E7-3779-4260-B4D1-4264587DAD1F}" presName="accentRepeatNode" presStyleLbl="solidFgAcc1" presStyleIdx="0" presStyleCnt="7"/>
      <dgm:spPr/>
    </dgm:pt>
    <dgm:pt modelId="{C42B2BF5-71E0-468D-8431-7B7B827E9384}" type="pres">
      <dgm:prSet presAssocID="{CB6010DD-A253-41B1-9CCB-8513CB074BC6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4E1F85-E8A9-4930-B83D-D33F36E31605}" type="pres">
      <dgm:prSet presAssocID="{CB6010DD-A253-41B1-9CCB-8513CB074BC6}" presName="accent_2" presStyleCnt="0"/>
      <dgm:spPr/>
    </dgm:pt>
    <dgm:pt modelId="{50CAA342-1F27-4860-825E-6A334702613B}" type="pres">
      <dgm:prSet presAssocID="{CB6010DD-A253-41B1-9CCB-8513CB074BC6}" presName="accentRepeatNode" presStyleLbl="solidFgAcc1" presStyleIdx="1" presStyleCnt="7"/>
      <dgm:spPr/>
    </dgm:pt>
    <dgm:pt modelId="{70DCCD67-2F70-491B-8ECF-9EC27EF378E4}" type="pres">
      <dgm:prSet presAssocID="{3328A6F8-4A5C-4F83-9A6B-E2A840E1CBFE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27FE0E-95B1-4159-947D-8452DE5EDD8A}" type="pres">
      <dgm:prSet presAssocID="{3328A6F8-4A5C-4F83-9A6B-E2A840E1CBFE}" presName="accent_3" presStyleCnt="0"/>
      <dgm:spPr/>
    </dgm:pt>
    <dgm:pt modelId="{74434173-7F67-43B1-9BA7-BDEB99D73B16}" type="pres">
      <dgm:prSet presAssocID="{3328A6F8-4A5C-4F83-9A6B-E2A840E1CBFE}" presName="accentRepeatNode" presStyleLbl="solidFgAcc1" presStyleIdx="2" presStyleCnt="7"/>
      <dgm:spPr/>
    </dgm:pt>
    <dgm:pt modelId="{BC135EDD-3CE6-48AC-8096-3D541764BD5B}" type="pres">
      <dgm:prSet presAssocID="{CFB54D7F-C052-4824-8178-B5489FCD2472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170980-2CC3-4B3C-A10A-4DDB075C2276}" type="pres">
      <dgm:prSet presAssocID="{CFB54D7F-C052-4824-8178-B5489FCD2472}" presName="accent_4" presStyleCnt="0"/>
      <dgm:spPr/>
    </dgm:pt>
    <dgm:pt modelId="{38E6E456-8E59-456D-BC54-CCC136C60E78}" type="pres">
      <dgm:prSet presAssocID="{CFB54D7F-C052-4824-8178-B5489FCD2472}" presName="accentRepeatNode" presStyleLbl="solidFgAcc1" presStyleIdx="3" presStyleCnt="7"/>
      <dgm:spPr/>
    </dgm:pt>
    <dgm:pt modelId="{7A4699D6-3CDC-4842-9B76-661B52A178A9}" type="pres">
      <dgm:prSet presAssocID="{21FCB574-693F-4696-B740-E652970986DD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6419BA-0A60-477B-9627-A85ADF9BE97C}" type="pres">
      <dgm:prSet presAssocID="{21FCB574-693F-4696-B740-E652970986DD}" presName="accent_5" presStyleCnt="0"/>
      <dgm:spPr/>
    </dgm:pt>
    <dgm:pt modelId="{EBC9BC4E-FE75-4794-BE56-1AF785C96CB3}" type="pres">
      <dgm:prSet presAssocID="{21FCB574-693F-4696-B740-E652970986DD}" presName="accentRepeatNode" presStyleLbl="solidFgAcc1" presStyleIdx="4" presStyleCnt="7"/>
      <dgm:spPr/>
    </dgm:pt>
    <dgm:pt modelId="{EC32C3C4-7F93-4713-BBD1-0A62D847ADC6}" type="pres">
      <dgm:prSet presAssocID="{4F4699F9-226E-4DD4-9AE3-28FF4EBC9D45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C5A028-BA52-48FF-9A6E-4EBAEFBA3900}" type="pres">
      <dgm:prSet presAssocID="{4F4699F9-226E-4DD4-9AE3-28FF4EBC9D45}" presName="accent_6" presStyleCnt="0"/>
      <dgm:spPr/>
    </dgm:pt>
    <dgm:pt modelId="{C112D148-AD5D-4983-B2D4-253240A102AE}" type="pres">
      <dgm:prSet presAssocID="{4F4699F9-226E-4DD4-9AE3-28FF4EBC9D45}" presName="accentRepeatNode" presStyleLbl="solidFgAcc1" presStyleIdx="5" presStyleCnt="7"/>
      <dgm:spPr/>
    </dgm:pt>
    <dgm:pt modelId="{B6461C6C-926F-4A85-9D77-C8D11C517078}" type="pres">
      <dgm:prSet presAssocID="{4BC01FF6-B777-438B-BCB3-9641448CE429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8C2FFC-AD41-446C-9DCA-D71D2CD2DFB9}" type="pres">
      <dgm:prSet presAssocID="{4BC01FF6-B777-438B-BCB3-9641448CE429}" presName="accent_7" presStyleCnt="0"/>
      <dgm:spPr/>
    </dgm:pt>
    <dgm:pt modelId="{DC2365A7-9309-4708-8E28-CC0C53C96D1C}" type="pres">
      <dgm:prSet presAssocID="{4BC01FF6-B777-438B-BCB3-9641448CE429}" presName="accentRepeatNode" presStyleLbl="solidFgAcc1" presStyleIdx="6" presStyleCnt="7"/>
      <dgm:spPr/>
    </dgm:pt>
  </dgm:ptLst>
  <dgm:cxnLst>
    <dgm:cxn modelId="{89B36C04-8160-4AB5-A29E-F773149F8CD5}" type="presOf" srcId="{3328A6F8-4A5C-4F83-9A6B-E2A840E1CBFE}" destId="{70DCCD67-2F70-491B-8ECF-9EC27EF378E4}" srcOrd="0" destOrd="0" presId="urn:microsoft.com/office/officeart/2008/layout/VerticalCurvedList"/>
    <dgm:cxn modelId="{3D23C4EC-C19E-4DA2-A7DA-22EF5919C358}" srcId="{F2C6347E-DCB8-4533-8CDA-A5BA27260FF4}" destId="{21FCB574-693F-4696-B740-E652970986DD}" srcOrd="4" destOrd="0" parTransId="{B4F2AA3A-3535-4258-A39C-91FF8C65C511}" sibTransId="{1EB1D230-E134-4D53-957E-2E308681A51D}"/>
    <dgm:cxn modelId="{4B767E05-B9C2-455E-BD3D-43AFD8F5E8E4}" type="presOf" srcId="{CB6010DD-A253-41B1-9CCB-8513CB074BC6}" destId="{C42B2BF5-71E0-468D-8431-7B7B827E9384}" srcOrd="0" destOrd="0" presId="urn:microsoft.com/office/officeart/2008/layout/VerticalCurvedList"/>
    <dgm:cxn modelId="{796EA45F-E1CA-4A16-A3B0-08EA62046B90}" type="presOf" srcId="{4F4699F9-226E-4DD4-9AE3-28FF4EBC9D45}" destId="{EC32C3C4-7F93-4713-BBD1-0A62D847ADC6}" srcOrd="0" destOrd="0" presId="urn:microsoft.com/office/officeart/2008/layout/VerticalCurvedList"/>
    <dgm:cxn modelId="{F2E7865B-5755-4919-AC95-81779CA795D8}" srcId="{F2C6347E-DCB8-4533-8CDA-A5BA27260FF4}" destId="{4BC01FF6-B777-438B-BCB3-9641448CE429}" srcOrd="6" destOrd="0" parTransId="{1C726122-882E-40CB-969B-859D8CD238A7}" sibTransId="{AD383978-AF45-4CB1-9F69-44A6D4F7F648}"/>
    <dgm:cxn modelId="{8A1A55CB-9A71-43D1-AE8F-812CC76122EC}" srcId="{F2C6347E-DCB8-4533-8CDA-A5BA27260FF4}" destId="{812F86E7-3779-4260-B4D1-4264587DAD1F}" srcOrd="0" destOrd="0" parTransId="{78754BFC-9214-4563-993C-2628858C865D}" sibTransId="{9285E03F-59CE-4138-9C3A-8BA453D21B1C}"/>
    <dgm:cxn modelId="{0B855737-070F-468C-8CC6-33553E4C9556}" type="presOf" srcId="{4BC01FF6-B777-438B-BCB3-9641448CE429}" destId="{B6461C6C-926F-4A85-9D77-C8D11C517078}" srcOrd="0" destOrd="0" presId="urn:microsoft.com/office/officeart/2008/layout/VerticalCurvedList"/>
    <dgm:cxn modelId="{C319D33A-062D-4D13-B006-1629C86B171E}" srcId="{F2C6347E-DCB8-4533-8CDA-A5BA27260FF4}" destId="{4F4699F9-226E-4DD4-9AE3-28FF4EBC9D45}" srcOrd="5" destOrd="0" parTransId="{CF890E29-39C1-4CFC-9045-7C72F4976788}" sibTransId="{653B3B9F-19A3-4B97-9218-F9187435DA0A}"/>
    <dgm:cxn modelId="{428DA33B-52BC-4AB5-871D-784A12A2498B}" srcId="{F2C6347E-DCB8-4533-8CDA-A5BA27260FF4}" destId="{3328A6F8-4A5C-4F83-9A6B-E2A840E1CBFE}" srcOrd="2" destOrd="0" parTransId="{247DA8B2-52E3-4225-89DC-9D158515CBF5}" sibTransId="{3F132A9C-78AB-48FB-B487-8716C2DBF8E7}"/>
    <dgm:cxn modelId="{4C4FCAFB-9A1D-4816-9E38-94F5BC406210}" srcId="{F2C6347E-DCB8-4533-8CDA-A5BA27260FF4}" destId="{CB6010DD-A253-41B1-9CCB-8513CB074BC6}" srcOrd="1" destOrd="0" parTransId="{5F38AD06-260F-4EE7-9176-2CF8A9241AA5}" sibTransId="{12000871-911B-4E85-ACB9-1E5D74425C18}"/>
    <dgm:cxn modelId="{E4D33B8A-347E-42F0-A524-2CF335CAA898}" type="presOf" srcId="{9285E03F-59CE-4138-9C3A-8BA453D21B1C}" destId="{D69681C8-BD0E-494D-BA7C-EEE405D3EA25}" srcOrd="0" destOrd="0" presId="urn:microsoft.com/office/officeart/2008/layout/VerticalCurvedList"/>
    <dgm:cxn modelId="{49205D9D-8A7C-49E3-B78F-2E5A05A980F1}" srcId="{F2C6347E-DCB8-4533-8CDA-A5BA27260FF4}" destId="{CFB54D7F-C052-4824-8178-B5489FCD2472}" srcOrd="3" destOrd="0" parTransId="{4985881A-31E4-4A71-AFE3-D7E4F0EA5BB0}" sibTransId="{73D3D01F-6823-473E-A175-871291BC0737}"/>
    <dgm:cxn modelId="{2F94DCD5-F3E7-4BCD-94B6-34B7B76818A3}" type="presOf" srcId="{F2C6347E-DCB8-4533-8CDA-A5BA27260FF4}" destId="{811778AC-B079-4E52-B4BA-F929F6EA39EE}" srcOrd="0" destOrd="0" presId="urn:microsoft.com/office/officeart/2008/layout/VerticalCurvedList"/>
    <dgm:cxn modelId="{1B99314E-CF62-416F-803B-3BE9ADC3563D}" type="presOf" srcId="{812F86E7-3779-4260-B4D1-4264587DAD1F}" destId="{6352CE2A-9004-4A3A-822D-7025C9EAD793}" srcOrd="0" destOrd="0" presId="urn:microsoft.com/office/officeart/2008/layout/VerticalCurvedList"/>
    <dgm:cxn modelId="{8411A614-865D-422A-BEF6-E65F1A48954D}" type="presOf" srcId="{21FCB574-693F-4696-B740-E652970986DD}" destId="{7A4699D6-3CDC-4842-9B76-661B52A178A9}" srcOrd="0" destOrd="0" presId="urn:microsoft.com/office/officeart/2008/layout/VerticalCurvedList"/>
    <dgm:cxn modelId="{0A795B1F-550A-49F0-AED8-7E0A62B5927E}" type="presOf" srcId="{CFB54D7F-C052-4824-8178-B5489FCD2472}" destId="{BC135EDD-3CE6-48AC-8096-3D541764BD5B}" srcOrd="0" destOrd="0" presId="urn:microsoft.com/office/officeart/2008/layout/VerticalCurvedList"/>
    <dgm:cxn modelId="{145E695D-86FD-4689-9B14-05CC960AB9B7}" type="presParOf" srcId="{811778AC-B079-4E52-B4BA-F929F6EA39EE}" destId="{451799EB-1AD6-44B3-A9D1-7370C00772D2}" srcOrd="0" destOrd="0" presId="urn:microsoft.com/office/officeart/2008/layout/VerticalCurvedList"/>
    <dgm:cxn modelId="{DA5BFBB5-C395-4F14-8E61-C8B1C6513F04}" type="presParOf" srcId="{451799EB-1AD6-44B3-A9D1-7370C00772D2}" destId="{C10832EB-BBD6-4D72-986F-98D2FA68131C}" srcOrd="0" destOrd="0" presId="urn:microsoft.com/office/officeart/2008/layout/VerticalCurvedList"/>
    <dgm:cxn modelId="{F8758B99-016D-463D-AA9F-06545530E3D9}" type="presParOf" srcId="{C10832EB-BBD6-4D72-986F-98D2FA68131C}" destId="{E3AD3235-CFEC-4C9D-96B3-D5920590823E}" srcOrd="0" destOrd="0" presId="urn:microsoft.com/office/officeart/2008/layout/VerticalCurvedList"/>
    <dgm:cxn modelId="{7AA0F094-DAC0-4DB5-B736-5FC8BE9F6770}" type="presParOf" srcId="{C10832EB-BBD6-4D72-986F-98D2FA68131C}" destId="{D69681C8-BD0E-494D-BA7C-EEE405D3EA25}" srcOrd="1" destOrd="0" presId="urn:microsoft.com/office/officeart/2008/layout/VerticalCurvedList"/>
    <dgm:cxn modelId="{088C1295-093C-49DE-B468-DA0F306B8F17}" type="presParOf" srcId="{C10832EB-BBD6-4D72-986F-98D2FA68131C}" destId="{C9B79E41-FE47-47D3-8F7F-395C0B5F40C4}" srcOrd="2" destOrd="0" presId="urn:microsoft.com/office/officeart/2008/layout/VerticalCurvedList"/>
    <dgm:cxn modelId="{617F2175-FE53-4F38-9D08-AC4F8FF8F911}" type="presParOf" srcId="{C10832EB-BBD6-4D72-986F-98D2FA68131C}" destId="{0F5724CA-FA69-47A5-A6EC-0266A06094A3}" srcOrd="3" destOrd="0" presId="urn:microsoft.com/office/officeart/2008/layout/VerticalCurvedList"/>
    <dgm:cxn modelId="{4B6F6BE2-D2C1-4207-9CAF-4A10F91D907F}" type="presParOf" srcId="{451799EB-1AD6-44B3-A9D1-7370C00772D2}" destId="{6352CE2A-9004-4A3A-822D-7025C9EAD793}" srcOrd="1" destOrd="0" presId="urn:microsoft.com/office/officeart/2008/layout/VerticalCurvedList"/>
    <dgm:cxn modelId="{89E099FA-6435-4849-8FB0-C03CE81290D3}" type="presParOf" srcId="{451799EB-1AD6-44B3-A9D1-7370C00772D2}" destId="{150BF3B4-DFAD-4B26-9B37-FF3F8A2F5F4B}" srcOrd="2" destOrd="0" presId="urn:microsoft.com/office/officeart/2008/layout/VerticalCurvedList"/>
    <dgm:cxn modelId="{8FDE90F2-B4E2-41B2-8D4F-126F59F3FC67}" type="presParOf" srcId="{150BF3B4-DFAD-4B26-9B37-FF3F8A2F5F4B}" destId="{45FD13DA-1AEA-4E3B-B298-00B18E18E36B}" srcOrd="0" destOrd="0" presId="urn:microsoft.com/office/officeart/2008/layout/VerticalCurvedList"/>
    <dgm:cxn modelId="{1C58E8BB-FB13-451B-9734-75C93CA576A0}" type="presParOf" srcId="{451799EB-1AD6-44B3-A9D1-7370C00772D2}" destId="{C42B2BF5-71E0-468D-8431-7B7B827E9384}" srcOrd="3" destOrd="0" presId="urn:microsoft.com/office/officeart/2008/layout/VerticalCurvedList"/>
    <dgm:cxn modelId="{6AC6A189-414C-4FCB-850B-4476A24B4647}" type="presParOf" srcId="{451799EB-1AD6-44B3-A9D1-7370C00772D2}" destId="{F34E1F85-E8A9-4930-B83D-D33F36E31605}" srcOrd="4" destOrd="0" presId="urn:microsoft.com/office/officeart/2008/layout/VerticalCurvedList"/>
    <dgm:cxn modelId="{8F9F7AFD-3C56-42A1-A60F-3426009F9633}" type="presParOf" srcId="{F34E1F85-E8A9-4930-B83D-D33F36E31605}" destId="{50CAA342-1F27-4860-825E-6A334702613B}" srcOrd="0" destOrd="0" presId="urn:microsoft.com/office/officeart/2008/layout/VerticalCurvedList"/>
    <dgm:cxn modelId="{373B7A0A-483B-4DC3-BCDD-482EB12C5C8D}" type="presParOf" srcId="{451799EB-1AD6-44B3-A9D1-7370C00772D2}" destId="{70DCCD67-2F70-491B-8ECF-9EC27EF378E4}" srcOrd="5" destOrd="0" presId="urn:microsoft.com/office/officeart/2008/layout/VerticalCurvedList"/>
    <dgm:cxn modelId="{B0500284-5435-40AA-A242-77FE12177573}" type="presParOf" srcId="{451799EB-1AD6-44B3-A9D1-7370C00772D2}" destId="{B827FE0E-95B1-4159-947D-8452DE5EDD8A}" srcOrd="6" destOrd="0" presId="urn:microsoft.com/office/officeart/2008/layout/VerticalCurvedList"/>
    <dgm:cxn modelId="{E7E5F664-1ED7-45B1-B247-D6894B3AFC0A}" type="presParOf" srcId="{B827FE0E-95B1-4159-947D-8452DE5EDD8A}" destId="{74434173-7F67-43B1-9BA7-BDEB99D73B16}" srcOrd="0" destOrd="0" presId="urn:microsoft.com/office/officeart/2008/layout/VerticalCurvedList"/>
    <dgm:cxn modelId="{41EFAABF-2744-492E-A6A7-1FBE214B0B35}" type="presParOf" srcId="{451799EB-1AD6-44B3-A9D1-7370C00772D2}" destId="{BC135EDD-3CE6-48AC-8096-3D541764BD5B}" srcOrd="7" destOrd="0" presId="urn:microsoft.com/office/officeart/2008/layout/VerticalCurvedList"/>
    <dgm:cxn modelId="{800C4AFA-5AEC-4FB5-B4D3-342E1FC0C4CD}" type="presParOf" srcId="{451799EB-1AD6-44B3-A9D1-7370C00772D2}" destId="{DB170980-2CC3-4B3C-A10A-4DDB075C2276}" srcOrd="8" destOrd="0" presId="urn:microsoft.com/office/officeart/2008/layout/VerticalCurvedList"/>
    <dgm:cxn modelId="{751BD478-5A07-42F1-BBF8-EA108759DA0D}" type="presParOf" srcId="{DB170980-2CC3-4B3C-A10A-4DDB075C2276}" destId="{38E6E456-8E59-456D-BC54-CCC136C60E78}" srcOrd="0" destOrd="0" presId="urn:microsoft.com/office/officeart/2008/layout/VerticalCurvedList"/>
    <dgm:cxn modelId="{50922E2B-8996-43D4-8A77-E4D916120EA4}" type="presParOf" srcId="{451799EB-1AD6-44B3-A9D1-7370C00772D2}" destId="{7A4699D6-3CDC-4842-9B76-661B52A178A9}" srcOrd="9" destOrd="0" presId="urn:microsoft.com/office/officeart/2008/layout/VerticalCurvedList"/>
    <dgm:cxn modelId="{1367D0F1-EB22-455A-B080-6ABC4592DCC6}" type="presParOf" srcId="{451799EB-1AD6-44B3-A9D1-7370C00772D2}" destId="{4B6419BA-0A60-477B-9627-A85ADF9BE97C}" srcOrd="10" destOrd="0" presId="urn:microsoft.com/office/officeart/2008/layout/VerticalCurvedList"/>
    <dgm:cxn modelId="{B1BD8BC8-4A17-42F7-AF16-26890D24F869}" type="presParOf" srcId="{4B6419BA-0A60-477B-9627-A85ADF9BE97C}" destId="{EBC9BC4E-FE75-4794-BE56-1AF785C96CB3}" srcOrd="0" destOrd="0" presId="urn:microsoft.com/office/officeart/2008/layout/VerticalCurvedList"/>
    <dgm:cxn modelId="{849E89E7-3592-4727-BEA6-42CB5608A2FE}" type="presParOf" srcId="{451799EB-1AD6-44B3-A9D1-7370C00772D2}" destId="{EC32C3C4-7F93-4713-BBD1-0A62D847ADC6}" srcOrd="11" destOrd="0" presId="urn:microsoft.com/office/officeart/2008/layout/VerticalCurvedList"/>
    <dgm:cxn modelId="{3DE7A25D-DC0D-41B4-9E2E-5A2ADF1E474A}" type="presParOf" srcId="{451799EB-1AD6-44B3-A9D1-7370C00772D2}" destId="{81C5A028-BA52-48FF-9A6E-4EBAEFBA3900}" srcOrd="12" destOrd="0" presId="urn:microsoft.com/office/officeart/2008/layout/VerticalCurvedList"/>
    <dgm:cxn modelId="{5ABABDF3-94D0-4071-94A0-26A306E6651D}" type="presParOf" srcId="{81C5A028-BA52-48FF-9A6E-4EBAEFBA3900}" destId="{C112D148-AD5D-4983-B2D4-253240A102AE}" srcOrd="0" destOrd="0" presId="urn:microsoft.com/office/officeart/2008/layout/VerticalCurvedList"/>
    <dgm:cxn modelId="{7AE5BD65-D879-44C9-B41C-ABEA9FB3097E}" type="presParOf" srcId="{451799EB-1AD6-44B3-A9D1-7370C00772D2}" destId="{B6461C6C-926F-4A85-9D77-C8D11C517078}" srcOrd="13" destOrd="0" presId="urn:microsoft.com/office/officeart/2008/layout/VerticalCurvedList"/>
    <dgm:cxn modelId="{AF1B85DA-44B9-4075-B113-E18F2E012A55}" type="presParOf" srcId="{451799EB-1AD6-44B3-A9D1-7370C00772D2}" destId="{778C2FFC-AD41-446C-9DCA-D71D2CD2DFB9}" srcOrd="14" destOrd="0" presId="urn:microsoft.com/office/officeart/2008/layout/VerticalCurvedList"/>
    <dgm:cxn modelId="{F6C340F5-645F-43B5-89E0-2982428F2C54}" type="presParOf" srcId="{778C2FFC-AD41-446C-9DCA-D71D2CD2DFB9}" destId="{DC2365A7-9309-4708-8E28-CC0C53C96D1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8B88A6-A102-4C98-8ACC-7130110AC3CF}">
      <dsp:nvSpPr>
        <dsp:cNvPr id="0" name=""/>
        <dsp:cNvSpPr/>
      </dsp:nvSpPr>
      <dsp:spPr>
        <a:xfrm>
          <a:off x="7012588" y="767507"/>
          <a:ext cx="2012330" cy="20124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0E5AE0-82C7-4E69-AD60-EC0471C30A94}">
      <dsp:nvSpPr>
        <dsp:cNvPr id="0" name=""/>
        <dsp:cNvSpPr/>
      </dsp:nvSpPr>
      <dsp:spPr>
        <a:xfrm>
          <a:off x="7079895" y="834600"/>
          <a:ext cx="1878577" cy="187824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สร้างเครือข่ายนักวิจัย ภาครัฐ ภาคเอกชน                   ทั้งในและต่างประเทศ</a:t>
          </a:r>
          <a:endParaRPr lang="en-US" sz="2000" kern="1200" dirty="0">
            <a:latin typeface="Cordia New" panose="020B0304020202020204" pitchFamily="34" charset="-34"/>
            <a:cs typeface="Cordia New" panose="020B0304020202020204" pitchFamily="34" charset="-34"/>
          </a:endParaRPr>
        </a:p>
      </dsp:txBody>
      <dsp:txXfrm>
        <a:off x="7348264" y="1102971"/>
        <a:ext cx="1341841" cy="1341504"/>
      </dsp:txXfrm>
    </dsp:sp>
    <dsp:sp modelId="{09C65DFA-A938-47DF-A05E-F6A7A0BFC8FC}">
      <dsp:nvSpPr>
        <dsp:cNvPr id="0" name=""/>
        <dsp:cNvSpPr/>
      </dsp:nvSpPr>
      <dsp:spPr>
        <a:xfrm rot="2700000">
          <a:off x="4924304" y="767365"/>
          <a:ext cx="2012363" cy="2012363"/>
        </a:xfrm>
        <a:prstGeom prst="teardrop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440511-2285-4A63-9F3D-EE00E3B1986C}">
      <dsp:nvSpPr>
        <dsp:cNvPr id="0" name=""/>
        <dsp:cNvSpPr/>
      </dsp:nvSpPr>
      <dsp:spPr>
        <a:xfrm>
          <a:off x="5000257" y="834600"/>
          <a:ext cx="1878577" cy="187824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เพิ่มความร่วมมือ มหาวิทยาลัย และอุตสาหกรรม</a:t>
          </a:r>
          <a:endParaRPr lang="en-US" sz="2000" kern="1200" dirty="0">
            <a:latin typeface="Cordia New" panose="020B0304020202020204" pitchFamily="34" charset="-34"/>
            <a:cs typeface="Cordia New" panose="020B0304020202020204" pitchFamily="34" charset="-34"/>
          </a:endParaRPr>
        </a:p>
      </dsp:txBody>
      <dsp:txXfrm>
        <a:off x="5268625" y="1102971"/>
        <a:ext cx="1341841" cy="1341504"/>
      </dsp:txXfrm>
    </dsp:sp>
    <dsp:sp modelId="{76710C44-01FD-4FD7-8F8C-B00C51B1CA10}">
      <dsp:nvSpPr>
        <dsp:cNvPr id="0" name=""/>
        <dsp:cNvSpPr/>
      </dsp:nvSpPr>
      <dsp:spPr>
        <a:xfrm rot="2700000">
          <a:off x="2853294" y="767365"/>
          <a:ext cx="2012363" cy="2012363"/>
        </a:xfrm>
        <a:prstGeom prst="teardrop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C9A11-C99D-4A27-A18D-6FBEA7493521}">
      <dsp:nvSpPr>
        <dsp:cNvPr id="0" name=""/>
        <dsp:cNvSpPr/>
      </dsp:nvSpPr>
      <dsp:spPr>
        <a:xfrm>
          <a:off x="2920619" y="834600"/>
          <a:ext cx="1878577" cy="187824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สร้างงานวิจัย</a:t>
          </a:r>
          <a:r>
            <a:rPr lang="en-US" sz="2400" b="1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/</a:t>
          </a:r>
          <a:r>
            <a:rPr lang="th-TH" sz="2400" b="1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เทคโนโลยีใหม่ให้อุตสาหกรรม</a:t>
          </a:r>
          <a:endParaRPr lang="en-US" sz="2400" kern="1200" dirty="0">
            <a:latin typeface="Cordia New" panose="020B0304020202020204" pitchFamily="34" charset="-34"/>
            <a:cs typeface="Cordia New" panose="020B0304020202020204" pitchFamily="34" charset="-34"/>
          </a:endParaRPr>
        </a:p>
      </dsp:txBody>
      <dsp:txXfrm>
        <a:off x="3188987" y="1102971"/>
        <a:ext cx="1341841" cy="1341504"/>
      </dsp:txXfrm>
    </dsp:sp>
    <dsp:sp modelId="{54BA4483-C83F-4245-B04E-58869C29839C}">
      <dsp:nvSpPr>
        <dsp:cNvPr id="0" name=""/>
        <dsp:cNvSpPr/>
      </dsp:nvSpPr>
      <dsp:spPr>
        <a:xfrm rot="2700000">
          <a:off x="797590" y="767365"/>
          <a:ext cx="2012363" cy="2012363"/>
        </a:xfrm>
        <a:prstGeom prst="teardrop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17822C-937E-4A48-9C83-9902A23AACF7}">
      <dsp:nvSpPr>
        <dsp:cNvPr id="0" name=""/>
        <dsp:cNvSpPr/>
      </dsp:nvSpPr>
      <dsp:spPr>
        <a:xfrm>
          <a:off x="840980" y="834600"/>
          <a:ext cx="1878577" cy="187824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ผลิตนักวิจัยระดับปริญญาโท-เอก โจทย์อุตสาหกรรม</a:t>
          </a:r>
          <a:endParaRPr lang="en-US" sz="2400" kern="1200" dirty="0">
            <a:latin typeface="Cordia New" panose="020B0304020202020204" pitchFamily="34" charset="-34"/>
            <a:cs typeface="Cordia New" panose="020B0304020202020204" pitchFamily="34" charset="-34"/>
          </a:endParaRPr>
        </a:p>
      </dsp:txBody>
      <dsp:txXfrm>
        <a:off x="1109349" y="1102971"/>
        <a:ext cx="1341841" cy="13415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681C8-BD0E-494D-BA7C-EEE405D3EA25}">
      <dsp:nvSpPr>
        <dsp:cNvPr id="0" name=""/>
        <dsp:cNvSpPr/>
      </dsp:nvSpPr>
      <dsp:spPr>
        <a:xfrm>
          <a:off x="-6183634" y="-946688"/>
          <a:ext cx="7365985" cy="7365985"/>
        </a:xfrm>
        <a:prstGeom prst="blockArc">
          <a:avLst>
            <a:gd name="adj1" fmla="val 18900000"/>
            <a:gd name="adj2" fmla="val 2700000"/>
            <a:gd name="adj3" fmla="val 293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52CE2A-9004-4A3A-822D-7025C9EAD793}">
      <dsp:nvSpPr>
        <dsp:cNvPr id="0" name=""/>
        <dsp:cNvSpPr/>
      </dsp:nvSpPr>
      <dsp:spPr>
        <a:xfrm>
          <a:off x="383903" y="248784"/>
          <a:ext cx="4295565" cy="4973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477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baseline="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ค่าใช้จ่ายประจำเดือนของนักศึกษา</a:t>
          </a:r>
          <a:endParaRPr lang="en-US" sz="2400" b="1" kern="1200" baseline="0" dirty="0">
            <a:latin typeface="Cordia New" panose="020B0304020202020204" pitchFamily="34" charset="-34"/>
            <a:cs typeface="Cordia New" panose="020B0304020202020204" pitchFamily="34" charset="-34"/>
          </a:endParaRPr>
        </a:p>
      </dsp:txBody>
      <dsp:txXfrm>
        <a:off x="383903" y="248784"/>
        <a:ext cx="4295565" cy="497350"/>
      </dsp:txXfrm>
    </dsp:sp>
    <dsp:sp modelId="{45FD13DA-1AEA-4E3B-B298-00B18E18E36B}">
      <dsp:nvSpPr>
        <dsp:cNvPr id="0" name=""/>
        <dsp:cNvSpPr/>
      </dsp:nvSpPr>
      <dsp:spPr>
        <a:xfrm>
          <a:off x="73059" y="186615"/>
          <a:ext cx="621688" cy="62168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42B2BF5-71E0-468D-8431-7B7B827E9384}">
      <dsp:nvSpPr>
        <dsp:cNvPr id="0" name=""/>
        <dsp:cNvSpPr/>
      </dsp:nvSpPr>
      <dsp:spPr>
        <a:xfrm>
          <a:off x="834299" y="995248"/>
          <a:ext cx="3845169" cy="49735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477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baseline="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ค่าบำรุงการศึกษา</a:t>
          </a:r>
          <a:endParaRPr lang="en-US" sz="2400" b="1" kern="1200" baseline="0" dirty="0">
            <a:latin typeface="Cordia New" panose="020B0304020202020204" pitchFamily="34" charset="-34"/>
            <a:cs typeface="Cordia New" panose="020B0304020202020204" pitchFamily="34" charset="-34"/>
          </a:endParaRPr>
        </a:p>
      </dsp:txBody>
      <dsp:txXfrm>
        <a:off x="834299" y="995248"/>
        <a:ext cx="3845169" cy="497350"/>
      </dsp:txXfrm>
    </dsp:sp>
    <dsp:sp modelId="{50CAA342-1F27-4860-825E-6A334702613B}">
      <dsp:nvSpPr>
        <dsp:cNvPr id="0" name=""/>
        <dsp:cNvSpPr/>
      </dsp:nvSpPr>
      <dsp:spPr>
        <a:xfrm>
          <a:off x="523454" y="933079"/>
          <a:ext cx="621688" cy="62168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0DCCD67-2F70-491B-8ECF-9EC27EF378E4}">
      <dsp:nvSpPr>
        <dsp:cNvPr id="0" name=""/>
        <dsp:cNvSpPr/>
      </dsp:nvSpPr>
      <dsp:spPr>
        <a:xfrm>
          <a:off x="1081113" y="1741164"/>
          <a:ext cx="3598354" cy="49735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477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baseline="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ค่าใช้จ่ายในการวิจัย</a:t>
          </a:r>
          <a:endParaRPr lang="en-US" sz="2400" b="1" kern="1200" baseline="0" dirty="0">
            <a:latin typeface="Cordia New" panose="020B0304020202020204" pitchFamily="34" charset="-34"/>
            <a:cs typeface="Cordia New" panose="020B0304020202020204" pitchFamily="34" charset="-34"/>
          </a:endParaRPr>
        </a:p>
      </dsp:txBody>
      <dsp:txXfrm>
        <a:off x="1081113" y="1741164"/>
        <a:ext cx="3598354" cy="497350"/>
      </dsp:txXfrm>
    </dsp:sp>
    <dsp:sp modelId="{74434173-7F67-43B1-9BA7-BDEB99D73B16}">
      <dsp:nvSpPr>
        <dsp:cNvPr id="0" name=""/>
        <dsp:cNvSpPr/>
      </dsp:nvSpPr>
      <dsp:spPr>
        <a:xfrm>
          <a:off x="770269" y="1678996"/>
          <a:ext cx="621688" cy="62168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C135EDD-3CE6-48AC-8096-3D541764BD5B}">
      <dsp:nvSpPr>
        <dsp:cNvPr id="0" name=""/>
        <dsp:cNvSpPr/>
      </dsp:nvSpPr>
      <dsp:spPr>
        <a:xfrm>
          <a:off x="1159919" y="2487628"/>
          <a:ext cx="3519549" cy="49735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477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baseline="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ค่าตอบแทนอาจารย์ที่ปรึกษา</a:t>
          </a:r>
          <a:endParaRPr lang="en-US" sz="2400" b="1" kern="1200" baseline="0" dirty="0">
            <a:latin typeface="Cordia New" panose="020B0304020202020204" pitchFamily="34" charset="-34"/>
            <a:cs typeface="Cordia New" panose="020B0304020202020204" pitchFamily="34" charset="-34"/>
          </a:endParaRPr>
        </a:p>
      </dsp:txBody>
      <dsp:txXfrm>
        <a:off x="1159919" y="2487628"/>
        <a:ext cx="3519549" cy="497350"/>
      </dsp:txXfrm>
    </dsp:sp>
    <dsp:sp modelId="{38E6E456-8E59-456D-BC54-CCC136C60E78}">
      <dsp:nvSpPr>
        <dsp:cNvPr id="0" name=""/>
        <dsp:cNvSpPr/>
      </dsp:nvSpPr>
      <dsp:spPr>
        <a:xfrm>
          <a:off x="849075" y="2425459"/>
          <a:ext cx="621688" cy="62168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A4699D6-3CDC-4842-9B76-661B52A178A9}">
      <dsp:nvSpPr>
        <dsp:cNvPr id="0" name=""/>
        <dsp:cNvSpPr/>
      </dsp:nvSpPr>
      <dsp:spPr>
        <a:xfrm>
          <a:off x="1081113" y="3234092"/>
          <a:ext cx="3598354" cy="49735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477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baseline="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ค่าเดินทางไปต่างประเทศ</a:t>
          </a:r>
          <a:r>
            <a:rPr lang="en-US" sz="2400" b="1" kern="1200" baseline="0" dirty="0" smtClean="0">
              <a:latin typeface="Cordia New" panose="020B0304020202020204" pitchFamily="34" charset="-34"/>
              <a:cs typeface="Cordia New" panose="020B0304020202020204" pitchFamily="34" charset="-34"/>
            </a:rPr>
            <a:t> ***</a:t>
          </a:r>
          <a:endParaRPr lang="en-US" sz="2400" b="1" kern="1200" baseline="0" dirty="0">
            <a:latin typeface="Cordia New" panose="020B0304020202020204" pitchFamily="34" charset="-34"/>
            <a:cs typeface="Cordia New" panose="020B0304020202020204" pitchFamily="34" charset="-34"/>
          </a:endParaRPr>
        </a:p>
      </dsp:txBody>
      <dsp:txXfrm>
        <a:off x="1081113" y="3234092"/>
        <a:ext cx="3598354" cy="497350"/>
      </dsp:txXfrm>
    </dsp:sp>
    <dsp:sp modelId="{EBC9BC4E-FE75-4794-BE56-1AF785C96CB3}">
      <dsp:nvSpPr>
        <dsp:cNvPr id="0" name=""/>
        <dsp:cNvSpPr/>
      </dsp:nvSpPr>
      <dsp:spPr>
        <a:xfrm>
          <a:off x="770269" y="3171923"/>
          <a:ext cx="621688" cy="62168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C32C3C4-7F93-4713-BBD1-0A62D847ADC6}">
      <dsp:nvSpPr>
        <dsp:cNvPr id="0" name=""/>
        <dsp:cNvSpPr/>
      </dsp:nvSpPr>
      <dsp:spPr>
        <a:xfrm>
          <a:off x="834299" y="3980008"/>
          <a:ext cx="3845169" cy="4973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477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baseline="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ค่าใช้จ่ายผู้เชียวชาญชาวต่างชาติ</a:t>
          </a:r>
          <a:r>
            <a:rPr lang="en-US" sz="2400" b="1" kern="1200" baseline="0" dirty="0" smtClean="0">
              <a:latin typeface="Cordia New" panose="020B0304020202020204" pitchFamily="34" charset="-34"/>
              <a:cs typeface="Cordia New" panose="020B0304020202020204" pitchFamily="34" charset="-34"/>
            </a:rPr>
            <a:t> ***</a:t>
          </a:r>
          <a:endParaRPr lang="en-US" sz="2400" b="1" kern="1200" baseline="0" dirty="0">
            <a:latin typeface="Cordia New" panose="020B0304020202020204" pitchFamily="34" charset="-34"/>
            <a:cs typeface="Cordia New" panose="020B0304020202020204" pitchFamily="34" charset="-34"/>
          </a:endParaRPr>
        </a:p>
      </dsp:txBody>
      <dsp:txXfrm>
        <a:off x="834299" y="3980008"/>
        <a:ext cx="3845169" cy="497350"/>
      </dsp:txXfrm>
    </dsp:sp>
    <dsp:sp modelId="{C112D148-AD5D-4983-B2D4-253240A102AE}">
      <dsp:nvSpPr>
        <dsp:cNvPr id="0" name=""/>
        <dsp:cNvSpPr/>
      </dsp:nvSpPr>
      <dsp:spPr>
        <a:xfrm>
          <a:off x="523454" y="3917840"/>
          <a:ext cx="621688" cy="62168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6461C6C-926F-4A85-9D77-C8D11C517078}">
      <dsp:nvSpPr>
        <dsp:cNvPr id="0" name=""/>
        <dsp:cNvSpPr/>
      </dsp:nvSpPr>
      <dsp:spPr>
        <a:xfrm>
          <a:off x="383903" y="4726472"/>
          <a:ext cx="4295565" cy="49735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477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baseline="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งบฯ สำรอง</a:t>
          </a:r>
          <a:endParaRPr lang="en-US" sz="2400" b="1" kern="1200" baseline="0" dirty="0">
            <a:latin typeface="Cordia New" panose="020B0304020202020204" pitchFamily="34" charset="-34"/>
            <a:cs typeface="Cordia New" panose="020B0304020202020204" pitchFamily="34" charset="-34"/>
          </a:endParaRPr>
        </a:p>
      </dsp:txBody>
      <dsp:txXfrm>
        <a:off x="383903" y="4726472"/>
        <a:ext cx="4295565" cy="497350"/>
      </dsp:txXfrm>
    </dsp:sp>
    <dsp:sp modelId="{DC2365A7-9309-4708-8E28-CC0C53C96D1C}">
      <dsp:nvSpPr>
        <dsp:cNvPr id="0" name=""/>
        <dsp:cNvSpPr/>
      </dsp:nvSpPr>
      <dsp:spPr>
        <a:xfrm>
          <a:off x="73059" y="4664303"/>
          <a:ext cx="621688" cy="62168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0.1342</cdr:x>
      <cdr:y>0.56244</cdr:y>
    </cdr:from>
    <cdr:to>
      <cdr:x>0.39652</cdr:x>
      <cdr:y>0.85345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626281" y="2438880"/>
          <a:ext cx="1224136" cy="126188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th-TH" sz="3200" b="1" kern="0" dirty="0" err="1" smtClean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rPr>
            <a:t>สกว</a:t>
          </a:r>
          <a:r>
            <a:rPr lang="th-TH" sz="2400" b="1" kern="0" dirty="0" smtClean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rPr>
            <a:t>.</a:t>
          </a:r>
          <a:r>
            <a:rPr lang="th-TH" sz="2800" b="1" kern="0" dirty="0" smtClean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rPr>
            <a:t> </a:t>
          </a:r>
          <a:r>
            <a:rPr lang="th-TH" sz="4400" b="1" kern="0" dirty="0" smtClean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rPr>
            <a:t>25</a:t>
          </a:r>
          <a:r>
            <a:rPr lang="en-US" sz="4400" b="1" kern="0" dirty="0" smtClean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rPr>
            <a:t>%</a:t>
          </a:r>
          <a:endParaRPr lang="en-US" sz="4400" dirty="0">
            <a:solidFill>
              <a:schemeClr val="bg1"/>
            </a:solidFill>
            <a:latin typeface="Cordia New" panose="020B0304020202020204" pitchFamily="34" charset="-34"/>
            <a:cs typeface="Cordia New" panose="020B0304020202020204" pitchFamily="34" charset="-34"/>
          </a:endParaRPr>
        </a:p>
      </cdr:txBody>
    </cdr:sp>
  </cdr:relSizeAnchor>
  <cdr:relSizeAnchor xmlns:cdr="http://schemas.openxmlformats.org/drawingml/2006/chartDrawing">
    <cdr:from>
      <cdr:x>0.10334</cdr:x>
      <cdr:y>0.1288</cdr:y>
    </cdr:from>
    <cdr:to>
      <cdr:x>0.50454</cdr:x>
      <cdr:y>0.47659</cdr:y>
    </cdr:to>
    <cdr:sp macro="" textlink="">
      <cdr:nvSpPr>
        <cdr:cNvPr id="3" name="TextBox 4"/>
        <cdr:cNvSpPr txBox="1"/>
      </cdr:nvSpPr>
      <cdr:spPr>
        <a:xfrm xmlns:a="http://schemas.openxmlformats.org/drawingml/2006/main">
          <a:off x="482265" y="558504"/>
          <a:ext cx="1872208" cy="15081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th-TH" sz="2400" b="1" kern="0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rPr>
            <a:t>มหาวิทยาลัย</a:t>
          </a:r>
          <a:r>
            <a:rPr lang="th-TH" sz="2400" b="1" kern="0" dirty="0" smtClean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rPr>
            <a:t>/</a:t>
          </a:r>
          <a:endParaRPr lang="en-US" sz="2400" b="1" kern="0" dirty="0" smtClean="0">
            <a:solidFill>
              <a:schemeClr val="bg1"/>
            </a:solidFill>
            <a:latin typeface="Cordia New" panose="020B0304020202020204" pitchFamily="34" charset="-34"/>
            <a:cs typeface="Cordia New" panose="020B0304020202020204" pitchFamily="34" charset="-34"/>
          </a:endParaRPr>
        </a:p>
        <a:p xmlns:a="http://schemas.openxmlformats.org/drawingml/2006/main">
          <a:pPr algn="ctr"/>
          <a:r>
            <a:rPr lang="th-TH" sz="2400" b="1" kern="0" dirty="0" smtClean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rPr>
            <a:t>หน่วยงานรัฐ </a:t>
          </a:r>
          <a:r>
            <a:rPr lang="th-TH" sz="4400" b="1" kern="0" dirty="0" smtClean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rPr>
            <a:t>25</a:t>
          </a:r>
          <a:r>
            <a:rPr lang="en-US" sz="4400" b="1" kern="0" dirty="0" smtClean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rPr>
            <a:t>%</a:t>
          </a:r>
          <a:endParaRPr lang="en-US" sz="3600" b="1" dirty="0">
            <a:solidFill>
              <a:schemeClr val="bg1"/>
            </a:solidFill>
            <a:latin typeface="Cordia New" panose="020B0304020202020204" pitchFamily="34" charset="-34"/>
            <a:cs typeface="Cordia New" panose="020B0304020202020204" pitchFamily="34" charset="-34"/>
          </a:endParaRPr>
        </a:p>
      </cdr:txBody>
    </cdr:sp>
  </cdr:relSizeAnchor>
  <cdr:relSizeAnchor xmlns:cdr="http://schemas.openxmlformats.org/drawingml/2006/chartDrawing">
    <cdr:from>
      <cdr:x>0.61255</cdr:x>
      <cdr:y>0.35922</cdr:y>
    </cdr:from>
    <cdr:to>
      <cdr:x>0.99706</cdr:x>
      <cdr:y>0.65022</cdr:y>
    </cdr:to>
    <cdr:sp macro="" textlink="">
      <cdr:nvSpPr>
        <cdr:cNvPr id="4" name="TextBox 4"/>
        <cdr:cNvSpPr txBox="1"/>
      </cdr:nvSpPr>
      <cdr:spPr>
        <a:xfrm xmlns:a="http://schemas.openxmlformats.org/drawingml/2006/main">
          <a:off x="2858529" y="1557653"/>
          <a:ext cx="1794358" cy="126188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th-TH" sz="3200" b="1" kern="0" dirty="0" smtClean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rPr>
            <a:t>อุตสาหกรรม</a:t>
          </a:r>
        </a:p>
        <a:p xmlns:a="http://schemas.openxmlformats.org/drawingml/2006/main">
          <a:pPr algn="ctr"/>
          <a:r>
            <a:rPr lang="th-TH" sz="4400" b="1" dirty="0" smtClean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rPr>
            <a:t>50</a:t>
          </a:r>
          <a:r>
            <a:rPr lang="en-US" sz="4400" b="1" kern="0" dirty="0" smtClean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rPr>
            <a:t>%</a:t>
          </a:r>
          <a:endParaRPr lang="en-US" sz="4400" dirty="0">
            <a:solidFill>
              <a:schemeClr val="bg1"/>
            </a:solidFill>
            <a:latin typeface="Cordia New" panose="020B0304020202020204" pitchFamily="34" charset="-34"/>
            <a:cs typeface="Cordia New" panose="020B0304020202020204" pitchFamily="34" charset="-34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0.7339</cdr:x>
      <cdr:y>0.47126</cdr:y>
    </cdr:from>
    <cdr:to>
      <cdr:x>0.97586</cdr:x>
      <cdr:y>0.54023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6552232" y="2952328"/>
          <a:ext cx="216024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t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(</a:t>
          </a:r>
          <a:r>
            <a:rPr lang="th-TH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รวม </a:t>
          </a:r>
          <a:r>
            <a: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IAPP 2 </a:t>
          </a:r>
          <a:r>
            <a:rPr lang="th-TH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ทุน</a:t>
          </a:r>
          <a:r>
            <a: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, SRI2 </a:t>
          </a:r>
          <a:r>
            <a:rPr lang="th-TH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ทุน</a:t>
          </a:r>
          <a:r>
            <a: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)</a:t>
          </a:r>
          <a:endParaRPr lang="en-US" sz="2000" dirty="0" smtClean="0">
            <a:solidFill>
              <a:schemeClr val="tx1">
                <a:lumMod val="65000"/>
                <a:lumOff val="35000"/>
              </a:schemeClr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FDA09-B74A-48A3-8897-893745C60152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9D72C-7393-4B86-A8C1-7113EC697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32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9D72C-7393-4B86-A8C1-7113EC697F9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71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โครงการฯได้นำองค์ความรู้จากงานวิจัยต่างๆที่มี</a:t>
            </a:r>
            <a:r>
              <a:rPr lang="th-TH" dirty="0" err="1" smtClean="0"/>
              <a:t>เกี่ยวกับไล</a:t>
            </a:r>
            <a:r>
              <a:rPr lang="th-TH" dirty="0" smtClean="0"/>
              <a:t>เคน อาทิ หน่วย</a:t>
            </a:r>
            <a:r>
              <a:rPr lang="th-TH" dirty="0" err="1" smtClean="0"/>
              <a:t>วิจัยไล</a:t>
            </a:r>
            <a:r>
              <a:rPr lang="th-TH" dirty="0" smtClean="0"/>
              <a:t>เคน ภาควิชาชีววิทยา มหาวิทยาลัยรามคำแหง และภาควิชาชีววิทยา คณะวิทยาศาสตร์ มหาวิทยาลัยเชียงใหม่ เป็นฐานความรู้ พร้อมกับสร้าง</a:t>
            </a:r>
            <a:r>
              <a:rPr lang="th-TH" dirty="0" err="1" smtClean="0"/>
              <a:t>ฐานข้อมูลไล</a:t>
            </a:r>
            <a:r>
              <a:rPr lang="th-TH" dirty="0" smtClean="0"/>
              <a:t>เคนในเมืองเพิ่มเติมไปด้วย โดยผ่านกระบวนการวิจัยเชิงปฏิบัติการ (</a:t>
            </a:r>
            <a:r>
              <a:rPr lang="en-US" dirty="0" smtClean="0"/>
              <a:t>action research) </a:t>
            </a:r>
            <a:r>
              <a:rPr lang="th-TH" dirty="0" smtClean="0"/>
              <a:t>อย่างมีส่วนร่วม  พบว่าตลอดเวลาของการดำเนินโครงการซึ่งใช้ระยะเวลา 18 เดือน  ได้เกิดอาสาสมัครแกนนำนักสืบสายลม ซึ่งเป็นคุณครูและเยาวชนที่เข้าร่วมกระบวนการกว่า 300 คน  จากโรงเรียนในพื้นที่กรุงเทพฯ 51 โรงเรียน เกิดเครือข่ายภาคธุรกิจที่สนใจนำพนักงานเข้าร่วมกิจกรรม โดยมีเครือข่ายจากภาครัฐให้ความร่วมมือสนับสนุนบรรดาอาสาสมัครและเยาวชนต่างกระจายกันออกสำรวจดู</a:t>
            </a:r>
            <a:r>
              <a:rPr lang="th-TH" dirty="0" err="1" smtClean="0"/>
              <a:t>สังคมไล</a:t>
            </a:r>
            <a:r>
              <a:rPr lang="th-TH" dirty="0" smtClean="0"/>
              <a:t>เคนเพื่อนำข้อมูลการปรากฏตัวของชนิด</a:t>
            </a:r>
            <a:r>
              <a:rPr lang="th-TH" dirty="0" err="1" smtClean="0"/>
              <a:t>พันธุ์ไล</a:t>
            </a:r>
            <a:r>
              <a:rPr lang="th-TH" dirty="0" smtClean="0"/>
              <a:t>เคนมาจัดทำแผนที่ “มองคุณภาพอากาศกรุงเทพฯ </a:t>
            </a:r>
            <a:r>
              <a:rPr lang="th-TH" dirty="0" err="1" smtClean="0"/>
              <a:t>ผ่านไล</a:t>
            </a:r>
            <a:r>
              <a:rPr lang="th-TH" dirty="0" smtClean="0"/>
              <a:t>เคน 2010” ซึ่งเป็นแผนที่คุณภาพอากาศที่ใช้วิธีการสำรวจทางชีวภาพฉบับประชาชน เพื่อกระตุ้นให้ประชาคมเมืองร่วมกันแก้ปัญหาสิ่งแวดล้อม และรื้อฟื้นสายสัมพันธ์ระหว่างคนเมืองกับระบบนิเวศธรรมชาติขึ้นมาใหม่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9D72C-7393-4B86-A8C1-7113EC697F9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71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นักวิจัยได้พัฒนาระบบห่วงโซ่</a:t>
            </a:r>
            <a:r>
              <a:rPr lang="th-TH" dirty="0" err="1" smtClean="0"/>
              <a:t>อุปทาน</a:t>
            </a:r>
            <a:r>
              <a:rPr lang="th-TH" dirty="0" smtClean="0"/>
              <a:t>ที่ช่วยลดความเหลื่อมล้ำทางเศรษฐกิจ</a:t>
            </a:r>
            <a:r>
              <a:rPr lang="th-TH" baseline="0" dirty="0" smtClean="0"/>
              <a:t> สร้างความเป็นธรรมและเอื้อประโยชน์ต่อทั้งผู้ผลิตและผู้บริโภค ผู้ผลิตสามารถนำสินค้ามาวางขายใน </a:t>
            </a:r>
            <a:r>
              <a:rPr lang="en-US" baseline="0" dirty="0" smtClean="0"/>
              <a:t>Farmer shop </a:t>
            </a:r>
            <a:r>
              <a:rPr lang="th-TH" baseline="0" dirty="0" smtClean="0"/>
              <a:t>ได้โดยไม่โดนบวกราคาอย่างไม่เป็นธรรม และผู้บริโภคก็สามารถซื้อสินค้าคุณภาพได้ในราคาคุ้มค่า ปัจจุบันมีการถ่ายทอดความรู้ในการทำ </a:t>
            </a:r>
            <a:r>
              <a:rPr lang="en-US" baseline="0" dirty="0" smtClean="0"/>
              <a:t>Farmer shop </a:t>
            </a:r>
            <a:r>
              <a:rPr lang="th-TH" baseline="0" dirty="0" smtClean="0"/>
              <a:t>สู่ชุมชุนต่างๆ ทั้งในและต่างประเทศ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9D72C-7393-4B86-A8C1-7113EC697F9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71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ชุดโครงการวิจัยเพื่อพัฒนาศักยภาพของอุตสาหกรรมอาหารและสร้างแต้มต่อทางธุรกิจ “วิจัยได้...ขายจริง” ร่วมกับผู้ประกอบการกว่า 88 บริษัท สนับสนุนทุนวิจัยเพื่อพัฒนากลุ่มผลิตภัณฑ์อาหารเกิดผลิตภัณฑ์ไปขายจริงในเชิงพาณิชย์มากกว่า 72</a:t>
            </a:r>
            <a:r>
              <a:rPr lang="th-TH" baseline="0" dirty="0" smtClean="0"/>
              <a:t> </a:t>
            </a:r>
            <a:r>
              <a:rPr lang="th-TH" dirty="0" smtClean="0"/>
              <a:t>ผลิตภัณฑ์ เช่น แครก</a:t>
            </a:r>
            <a:r>
              <a:rPr lang="th-TH" dirty="0" err="1" smtClean="0"/>
              <a:t>เกอร์</a:t>
            </a:r>
            <a:r>
              <a:rPr lang="th-TH" dirty="0" smtClean="0"/>
              <a:t>สุขภาพจากข้าว (บริษัท ขนมขบคิด จำกัด) น้ำเต้าหู้พร้อมดื่ม</a:t>
            </a:r>
            <a:r>
              <a:rPr lang="th-TH" baseline="0" dirty="0" smtClean="0"/>
              <a:t> </a:t>
            </a:r>
            <a:r>
              <a:rPr lang="th-TH" dirty="0" smtClean="0"/>
              <a:t>(บริษัท โทฟูซัง จำกัด) น้ำสลัดไม่มีไขมันเพื่อสุขภาพ (บริษัท </a:t>
            </a:r>
            <a:r>
              <a:rPr lang="en-US" dirty="0" smtClean="0"/>
              <a:t>Living Light Daily </a:t>
            </a:r>
            <a:r>
              <a:rPr lang="th-TH" dirty="0" smtClean="0"/>
              <a:t>จำกัด)</a:t>
            </a:r>
            <a:r>
              <a:rPr lang="th-TH" baseline="0" dirty="0" smtClean="0"/>
              <a:t> </a:t>
            </a:r>
            <a:r>
              <a:rPr lang="th-TH" dirty="0" smtClean="0"/>
              <a:t>ขนมปลอด</a:t>
            </a:r>
            <a:r>
              <a:rPr lang="th-TH" dirty="0" err="1" smtClean="0"/>
              <a:t>กลูเตน</a:t>
            </a:r>
            <a:r>
              <a:rPr lang="th-TH" dirty="0" smtClean="0"/>
              <a:t> (บริษัท ฟาร์ม</a:t>
            </a:r>
            <a:r>
              <a:rPr lang="th-TH" dirty="0" err="1" smtClean="0"/>
              <a:t>คิดส์</a:t>
            </a:r>
            <a:r>
              <a:rPr lang="th-TH" dirty="0" smtClean="0"/>
              <a:t> ดี จำกัด) ขนมอาลัวไม่ใช้น้ำตาล (ร้านป้อนคำหวาน)</a:t>
            </a:r>
          </a:p>
          <a:p>
            <a:r>
              <a:rPr lang="th-TH" dirty="0" smtClean="0"/>
              <a:t>ลูกชิ้นปลาโซเดียมต่ำเพื่อสุขภาพ (บริษัท ยู ซี </a:t>
            </a:r>
            <a:r>
              <a:rPr lang="th-TH" dirty="0" err="1" smtClean="0"/>
              <a:t>เอส</a:t>
            </a:r>
            <a:r>
              <a:rPr lang="th-TH" dirty="0" smtClean="0"/>
              <a:t> เทรด</a:t>
            </a:r>
            <a:r>
              <a:rPr lang="th-TH" dirty="0" err="1" smtClean="0"/>
              <a:t>ดิ้ง</a:t>
            </a:r>
            <a:r>
              <a:rPr lang="th-TH" dirty="0" smtClean="0"/>
              <a:t> จำกัด) เป็นต้น โดยมีการจัดจำหน่ายเป็นสินค้าในที่ต่างๆ เช่น </a:t>
            </a:r>
            <a:r>
              <a:rPr lang="en-US" dirty="0" smtClean="0"/>
              <a:t>Top Supermarket </a:t>
            </a:r>
            <a:r>
              <a:rPr lang="th-TH" dirty="0" err="1" smtClean="0"/>
              <a:t>เดอะมอลล์</a:t>
            </a:r>
            <a:r>
              <a:rPr lang="th-TH" dirty="0" smtClean="0"/>
              <a:t> พารา</a:t>
            </a:r>
            <a:r>
              <a:rPr lang="th-TH" dirty="0" err="1" smtClean="0"/>
              <a:t>กอน</a:t>
            </a:r>
            <a:r>
              <a:rPr lang="th-TH" dirty="0" smtClean="0"/>
              <a:t> </a:t>
            </a:r>
            <a:r>
              <a:rPr lang="th-TH" dirty="0" err="1" smtClean="0"/>
              <a:t>เล</a:t>
            </a:r>
            <a:r>
              <a:rPr lang="th-TH" dirty="0" smtClean="0"/>
              <a:t>มอนฟาร์ม</a:t>
            </a:r>
            <a:r>
              <a:rPr lang="th-TH" baseline="0" dirty="0" smtClean="0"/>
              <a:t> </a:t>
            </a:r>
            <a:r>
              <a:rPr lang="th-TH" dirty="0" err="1" smtClean="0"/>
              <a:t>โกลเด้นเพลส</a:t>
            </a:r>
            <a:r>
              <a:rPr lang="th-TH" dirty="0" smtClean="0"/>
              <a:t> 7-</a:t>
            </a:r>
            <a:r>
              <a:rPr lang="en-US" dirty="0" smtClean="0"/>
              <a:t>eleven </a:t>
            </a:r>
            <a:r>
              <a:rPr lang="th-TH" dirty="0" err="1" smtClean="0"/>
              <a:t>จิฟ</a:t>
            </a:r>
            <a:r>
              <a:rPr lang="th-TH" dirty="0" smtClean="0"/>
              <a:t>ฟี่ ร้าน</a:t>
            </a:r>
            <a:r>
              <a:rPr lang="th-TH" dirty="0" err="1" smtClean="0"/>
              <a:t>ริมปิง</a:t>
            </a:r>
            <a:r>
              <a:rPr lang="th-TH" dirty="0" smtClean="0"/>
              <a:t> </a:t>
            </a:r>
            <a:r>
              <a:rPr lang="th-TH" dirty="0" err="1" smtClean="0"/>
              <a:t>คิงพาวเวอร์</a:t>
            </a:r>
            <a:r>
              <a:rPr lang="th-TH" dirty="0" smtClean="0"/>
              <a:t> </a:t>
            </a:r>
            <a:r>
              <a:rPr lang="th-TH" dirty="0" err="1" smtClean="0"/>
              <a:t>เซ็นทรัล</a:t>
            </a:r>
            <a:r>
              <a:rPr lang="th-TH" dirty="0" smtClean="0"/>
              <a:t> </a:t>
            </a:r>
            <a:r>
              <a:rPr lang="th-TH" dirty="0" err="1" smtClean="0"/>
              <a:t>วิล</a:t>
            </a:r>
            <a:r>
              <a:rPr lang="th-TH" dirty="0" smtClean="0"/>
              <a:t>ล่า</a:t>
            </a:r>
            <a:r>
              <a:rPr lang="th-TH" dirty="0" err="1" smtClean="0"/>
              <a:t>มาร์เก็ต</a:t>
            </a:r>
            <a:r>
              <a:rPr lang="th-TH" dirty="0" smtClean="0"/>
              <a:t> เป็นต้นและส่งออกผลิตภัณฑ์ไปยังประเทศต่างๆ ได้ จากตัวอย่างความสำเร็จข้างต้นเกิดเป็นแรงกระเพื่อมทำให้ปัจจุบันมีผู้ประกอบการติดต่อขอเข้าหารือพัฒนางานวิจัยร่วมกันมากกว่า 150 ราย/ปี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9D72C-7393-4B86-A8C1-7113EC697F9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71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บ้านควน เป็นตัวอย่างสำคัญของการเกิดความเหลื่อมล้ำของคนระดับล่างที่เกิดจากความไม่เป็นธรรมในด้านสิทธิพื้นฐาน</a:t>
            </a:r>
          </a:p>
          <a:p>
            <a:r>
              <a:rPr lang="th-TH" dirty="0" smtClean="0"/>
              <a:t>ที่อยู่อาศัยและที่ทำกิน การวิจัยครั้งนี้ทำให้คนในพื้นที่ร่วมกันแก้ไขปัญหาและเรียกร้องรักษาสิทธิที่ดินของตนเอง</a:t>
            </a:r>
          </a:p>
          <a:p>
            <a:r>
              <a:rPr lang="th-TH" dirty="0" smtClean="0"/>
              <a:t>ด้วยข้อมูลความรู้ซึ่งเป็นอาวุธที่สำคัญของชุมชน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9D72C-7393-4B86-A8C1-7113EC697F9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71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มีเบี้ยเลี้ยงวันละ 300 บาท (มีรายได้ระหว่างเรียน)</a:t>
            </a:r>
          </a:p>
          <a:p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ฟรี ค่าบำรุงการศึกษาตลอดหลักสูตร (2 ปี)</a:t>
            </a:r>
          </a:p>
          <a:p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ฟรี ค่าหอพัก พร้อมรถรับส่ง</a:t>
            </a:r>
          </a:p>
          <a:p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มีพี่เลี้ยงดูแลอย่างใกล้ชิด</a:t>
            </a:r>
          </a:p>
          <a:p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ได้รับประสบการณ์จริงจากการทำงาน</a:t>
            </a:r>
          </a:p>
          <a:p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ไม่มีสัญญาผูกมัด ใดๆ เมื่อผ่านโครงการ</a:t>
            </a:r>
          </a:p>
          <a:p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th-TH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คุณสมบัตินักศึกษา เพื่อสมัครเข้าร่วมโครงการ</a:t>
            </a:r>
            <a:endParaRPr lang="th-TH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อายุตั้งแต่ 18 – 25 ปีบริบูรณ์</a:t>
            </a:r>
          </a:p>
          <a:p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เพศหญิง/ชาย มีเชื้อชาติไทย และสัญชาติไทย</a:t>
            </a:r>
          </a:p>
          <a:p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สำเร็จการศึกษาระดับมัธยมศึกษาปีที่ 6 ทุกแผนการเรียน หรือ </a:t>
            </a:r>
            <a:r>
              <a:rPr lang="th-TH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ปวช</a:t>
            </a:r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.ทุกสาขา หรือเทียบเท่า</a:t>
            </a:r>
          </a:p>
          <a:p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เกรดเฉลี่ยสะสมไม่ต่ำกว่า 2.00</a:t>
            </a:r>
          </a:p>
          <a:p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มีสุขภาพร่างกายแข็งแรง สมบูรณ์</a:t>
            </a:r>
          </a:p>
          <a:p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สามารถเรียนในโรงงานเป็นเวลา 2 ปีได้</a:t>
            </a:r>
          </a:p>
          <a:p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สามารถทำงานตามที่บริษัทกำหนดได้</a:t>
            </a:r>
          </a:p>
          <a:p>
            <a:r>
              <a:rPr lang="th-TH" sz="12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หมายเหตุ</a:t>
            </a:r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หากเรียนไม่ครบ 2 ปี จะต้องชดใช้เงินคืน แล้วแต่บริษัท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9D72C-7393-4B86-A8C1-7113EC697F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56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ผลกระทบ</a:t>
            </a:r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จากการที่ค่าจ้างแรงงานของประเทศไทยเพิ่มสูงขึ้น และการแข่งขันของภาคเอกชนที่มีแนวโน้มมากขึ้น ทำให้บริษัทต่างๆ ต้องปรับตัวจากเดิมที่แข่งขันกันด้วยราคา เปลี่ยนเป็นการพัฒนาสินค้าด้วยนวัตกรรม ทำให้เกิดความต้องการบุคลากรที่มีความรู้ความสามารถโดยเฉพาะด้านวิทยาศาสตร์ เทคโนโลยีและนวัตกรรม (</a:t>
            </a:r>
            <a:r>
              <a:rPr lang="th-TH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วทน</a:t>
            </a:r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เป็นจำนวนมาก แต่จากรายงานการสำรวจการวิจัยและพัฒนาและกิจกรรมนวัตกรรมในภาคเอกชน ปี 2554 โดยสำนักงานคณะกรรมการนโยบายวิทยาศาสตร์ เทคโนโลยีและนวัตกรรมแห่งชาติ (</a:t>
            </a:r>
            <a:r>
              <a:rPr lang="th-TH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สว</a:t>
            </a:r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ทน.) พบว่าบุคลากร </a:t>
            </a:r>
            <a:r>
              <a:rPr lang="th-TH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วทน</a:t>
            </a:r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กว่าร้อยละ 70 ปฏิบัติงานอยู่ในมหาวิทยาลัยและสถาบันวิจัยของภาครัฐ</a:t>
            </a:r>
          </a:p>
          <a:p>
            <a:r>
              <a:rPr lang="th-TH" dirty="0" smtClean="0"/>
              <a:t>ดังนั้น เพื่อเป็นการแก้ปัญหาการขาดแคลนนักวิจัยในภาคเอกชนอย่างเร่งด่วน เพื่อรองรับต่อการเปลี่ยนแปลงต่างๆ ที่เกิดขึ้น และเป็นการส่งเสริมเชื่อมโยงระหว่างภาคอุดมศึกษาและภาคอุตสาหกรรม (</a:t>
            </a:r>
            <a:r>
              <a:rPr lang="en-US" dirty="0" smtClean="0"/>
              <a:t>university-industry linkages) </a:t>
            </a:r>
            <a:r>
              <a:rPr lang="th-TH" dirty="0" smtClean="0"/>
              <a:t>อย่างเป็นรูปธรรม จึงมีการดำเนินการ “โครงการส่งเสริมบุคลากรด้านวิทยาศาสตร์ เทคโนโลยีและนวัตกรรม จากมหาวิทยาลัยและสถาบันวิจัยของภาครัฐไปปฏิบัติงานเพื่อเพิ่มขีดความสามารถการแข่งขันในภาคเอกชน” หรือ “</a:t>
            </a:r>
            <a:r>
              <a:rPr lang="en-US" dirty="0" smtClean="0"/>
              <a:t>Talent Mobility” </a:t>
            </a:r>
            <a:r>
              <a:rPr lang="th-TH" dirty="0" smtClean="0"/>
              <a:t>ขึ้น เพื่อสนับสนุนให้บุคลากร </a:t>
            </a:r>
            <a:r>
              <a:rPr lang="th-TH" dirty="0" err="1" smtClean="0"/>
              <a:t>วทน</a:t>
            </a:r>
            <a:r>
              <a:rPr lang="th-TH" dirty="0" smtClean="0"/>
              <a:t>. ของภาครัฐเข้าไปช่วยปฏิบัติงาน และพัฒนาเทคโนโลยีและนวัตกรรมของภาคเอกชน ซึ่งจะทำให้เกิดการถ่ายทอดแลกเปลี่ยนความรู้และสร้างองค์ความรู้ใหม่ ทำให้เกิดนวัตกรรมที่มีประโยชน์ต่อประชาชนและช่วยพัฒนาคุณภาพชีวิตอย่างยั่งยืนในระยะยาว </a:t>
            </a:r>
          </a:p>
          <a:p>
            <a:r>
              <a:rPr lang="th-TH" dirty="0" smtClean="0"/>
              <a:t>กระทรวงวิทยาศาสตร์และเทคโนโลยี โดย </a:t>
            </a:r>
            <a:r>
              <a:rPr lang="th-TH" dirty="0" err="1" smtClean="0"/>
              <a:t>สว</a:t>
            </a:r>
            <a:r>
              <a:rPr lang="th-TH" dirty="0" smtClean="0"/>
              <a:t>ทน. ได้จัดให้มีศูนย์อำนวยความสะดวก </a:t>
            </a:r>
            <a:r>
              <a:rPr lang="en-US" dirty="0" smtClean="0"/>
              <a:t>Talent Mobility </a:t>
            </a:r>
            <a:r>
              <a:rPr lang="th-TH" dirty="0" smtClean="0"/>
              <a:t>หรือ </a:t>
            </a:r>
            <a:r>
              <a:rPr lang="en-US" dirty="0" smtClean="0"/>
              <a:t>Talent Mobility (TM) Clearing House </a:t>
            </a:r>
            <a:r>
              <a:rPr lang="th-TH" dirty="0" smtClean="0"/>
              <a:t>ในส่วนกลางและส่วนภูมิภาครวม 4 แห่ง ทำหน้าที่ประสานงานอำนวยความสะดวกแก่สถานประกอบการ บุคลากร และหน่วยงานต้นสังกัดที่ต้องการเข้าร่วมโครงการ พัฒนาฐานข้อมูลความต้องการบุคลากร </a:t>
            </a:r>
            <a:r>
              <a:rPr lang="th-TH" dirty="0" err="1" smtClean="0"/>
              <a:t>วทน</a:t>
            </a:r>
            <a:r>
              <a:rPr lang="th-TH" dirty="0" smtClean="0"/>
              <a:t>. ของสถานประกอบการ และฐานข้อมูลผู้เชี่ยวชาญในมหาวิทยาลัยและสถาบันวิจัยของภาครัฐเพื่อใช้สืบค้นและจับคู่ (</a:t>
            </a:r>
            <a:r>
              <a:rPr lang="en-US" dirty="0" smtClean="0"/>
              <a:t>Talent Mobility Database) </a:t>
            </a:r>
            <a:r>
              <a:rPr lang="th-TH" dirty="0" smtClean="0"/>
              <a:t>และจัดกิจกรรมสนับสนุนต่างๆ เพื่อขับเคลื่อนนโยบายนี้อย่างเป็นรูปธรรม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9D72C-7393-4B86-A8C1-7113EC697F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4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ระบบคูปองนวัตกรรม คือ โครงการจับคู่ระหว่าง (ผู้ประกอบการ+ผู้เชี่ยวชาญ) เพื่อสร้างธุรกิจนวัตกรรม และให้การสนับสนุนเงินทุนในรูปแบบ "คูปอง" เพื่อสร้างธุรกิจนวัตกรรม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h-TH" dirty="0" err="1" smtClean="0"/>
              <a:t>สนช</a:t>
            </a:r>
            <a:r>
              <a:rPr lang="th-TH" dirty="0" smtClean="0"/>
              <a:t>. จะให้การสนับสนุนในลักษณะของเงินให้เปล่า (</a:t>
            </a:r>
            <a:r>
              <a:rPr lang="en-US" dirty="0" smtClean="0"/>
              <a:t>grant) </a:t>
            </a:r>
            <a:r>
              <a:rPr lang="th-TH" dirty="0" smtClean="0"/>
              <a:t>ในรูปแบบกลไกของ “คูปอง” ค่าใช้จ่ายที่ให้การสนับสนุนกับวิสาหกิจขนาดกลางและขนาดย่อม จะแบ่งออกเป็น ค่าตอบแทน เช่น ค่าตอบแทนผู้ให้บริการนวัตกรรม (</a:t>
            </a:r>
            <a:r>
              <a:rPr lang="en-US" dirty="0" smtClean="0"/>
              <a:t>ISP) </a:t>
            </a:r>
            <a:r>
              <a:rPr lang="th-TH" dirty="0" smtClean="0"/>
              <a:t>ค่าจ้างที่ปรึกษาโครงการ ค่าตอบแทนการวิเคราะห์ความเป็นไปได้ (</a:t>
            </a:r>
            <a:r>
              <a:rPr lang="en-US" dirty="0" smtClean="0"/>
              <a:t>Feasibility) </a:t>
            </a:r>
            <a:r>
              <a:rPr lang="th-TH" dirty="0" smtClean="0"/>
              <a:t>เป็นต้น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9D72C-7393-4B86-A8C1-7113EC697F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02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Innopolis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เมืองนวัตกรรมอาหาร) จัดตั้งตามนโยบาย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 Cluster </a:t>
            </a:r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ของรัฐบาล พร้อมเปิดดำเนินการเดือนกรกฎาคมนี้ โดยจะเปิดให้บริษัทอาหารชั้นนำ และ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SME </a:t>
            </a:r>
            <a:r>
              <a:rPr lang="th-T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เข้ามาตั้งหน่วยวิจัย พัฒนาและนวัตกรรมในเขตพื้นอุทยานวิทยาศาสตร์ประเทศไทย ต.คลองหนึ่ง อ.คลองหลวง จ.ปทุมธานี เป็นพื้นที่แรก และมีแผนขยายไปสู่พื้นที่อื่นๆ ที่มีโครงสร้างพื้นฐานและกำลังคนพร้อมสนับสนุนการพัฒนานวัตกรรมอาหารอีกหลายพื้นที่ในปีหน้า เช่น มหาวิทยาลัยเกษตรศาสตร์บางเขน และอุทยานวิทยาศาสตร์ (นิคมวิจัยและนวัตกรรม) ในภูมิภาค เช่น จังหวัดเชียงใหม่ จังหวัดขอนแก่น และจังหวัดสงขลา (หาดใหญ่)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9D72C-7393-4B86-A8C1-7113EC697F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87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กลุ่ม 46"/>
          <p:cNvGrpSpPr/>
          <p:nvPr userDrawn="1"/>
        </p:nvGrpSpPr>
        <p:grpSpPr>
          <a:xfrm>
            <a:off x="2616" y="0"/>
            <a:ext cx="9155113" cy="3429000"/>
            <a:chOff x="0" y="0"/>
            <a:chExt cx="9155113" cy="3429000"/>
          </a:xfrm>
        </p:grpSpPr>
        <p:grpSp>
          <p:nvGrpSpPr>
            <p:cNvPr id="34" name="Group 29"/>
            <p:cNvGrpSpPr>
              <a:grpSpLocks/>
            </p:cNvGrpSpPr>
            <p:nvPr userDrawn="1"/>
          </p:nvGrpSpPr>
          <p:grpSpPr bwMode="auto">
            <a:xfrm>
              <a:off x="1143000" y="628650"/>
              <a:ext cx="8012113" cy="2571750"/>
              <a:chOff x="720" y="396"/>
              <a:chExt cx="5047" cy="1620"/>
            </a:xfrm>
          </p:grpSpPr>
          <p:sp>
            <p:nvSpPr>
              <p:cNvPr id="35" name="Rectangle 18"/>
              <p:cNvSpPr>
                <a:spLocks noChangeArrowheads="1"/>
              </p:cNvSpPr>
              <p:nvPr userDrawn="1"/>
            </p:nvSpPr>
            <p:spPr bwMode="gray">
              <a:xfrm>
                <a:off x="1081" y="396"/>
                <a:ext cx="4686" cy="1596"/>
              </a:xfrm>
              <a:prstGeom prst="rect">
                <a:avLst/>
              </a:prstGeom>
              <a:solidFill>
                <a:srgbClr val="33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6" name="Rectangle 28"/>
              <p:cNvSpPr>
                <a:spLocks noChangeArrowheads="1"/>
              </p:cNvSpPr>
              <p:nvPr userDrawn="1"/>
            </p:nvSpPr>
            <p:spPr bwMode="gray">
              <a:xfrm>
                <a:off x="720" y="1440"/>
                <a:ext cx="576" cy="576"/>
              </a:xfrm>
              <a:prstGeom prst="rect">
                <a:avLst/>
              </a:prstGeom>
              <a:solidFill>
                <a:srgbClr val="3366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37" name="Rectangle 17"/>
            <p:cNvSpPr>
              <a:spLocks noChangeArrowheads="1"/>
            </p:cNvSpPr>
            <p:nvPr userDrawn="1"/>
          </p:nvSpPr>
          <p:spPr bwMode="gray">
            <a:xfrm>
              <a:off x="1130300" y="3141663"/>
              <a:ext cx="8013700" cy="287337"/>
            </a:xfrm>
            <a:prstGeom prst="rect">
              <a:avLst/>
            </a:prstGeom>
            <a:solidFill>
              <a:srgbClr val="0007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8" name="Rectangle 19"/>
            <p:cNvSpPr>
              <a:spLocks noChangeArrowheads="1"/>
            </p:cNvSpPr>
            <p:nvPr userDrawn="1"/>
          </p:nvSpPr>
          <p:spPr bwMode="gray">
            <a:xfrm>
              <a:off x="573088" y="2520950"/>
              <a:ext cx="576262" cy="641350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9" name="Rectangle 20"/>
            <p:cNvSpPr>
              <a:spLocks noChangeArrowheads="1"/>
            </p:cNvSpPr>
            <p:nvPr userDrawn="1"/>
          </p:nvSpPr>
          <p:spPr bwMode="gray">
            <a:xfrm>
              <a:off x="1716088" y="628650"/>
              <a:ext cx="566737" cy="63658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0" name="Rectangle 21"/>
            <p:cNvSpPr>
              <a:spLocks noChangeArrowheads="1"/>
            </p:cNvSpPr>
            <p:nvPr userDrawn="1"/>
          </p:nvSpPr>
          <p:spPr bwMode="gray">
            <a:xfrm>
              <a:off x="2278063" y="0"/>
              <a:ext cx="585787" cy="63500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1" name="Rectangle 22"/>
            <p:cNvSpPr>
              <a:spLocks noChangeArrowheads="1"/>
            </p:cNvSpPr>
            <p:nvPr userDrawn="1"/>
          </p:nvSpPr>
          <p:spPr bwMode="gray">
            <a:xfrm>
              <a:off x="2281238" y="628650"/>
              <a:ext cx="585787" cy="631825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2" name="Rectangle 23"/>
            <p:cNvSpPr>
              <a:spLocks noChangeArrowheads="1"/>
            </p:cNvSpPr>
            <p:nvPr userDrawn="1"/>
          </p:nvSpPr>
          <p:spPr bwMode="gray">
            <a:xfrm>
              <a:off x="1141413" y="1262063"/>
              <a:ext cx="574675" cy="6254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3" name="Rectangle 24"/>
            <p:cNvSpPr>
              <a:spLocks noChangeArrowheads="1"/>
            </p:cNvSpPr>
            <p:nvPr userDrawn="1"/>
          </p:nvSpPr>
          <p:spPr bwMode="gray">
            <a:xfrm>
              <a:off x="1716088" y="1263650"/>
              <a:ext cx="566737" cy="622300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4" name="Rectangle 25"/>
            <p:cNvSpPr>
              <a:spLocks noChangeArrowheads="1"/>
            </p:cNvSpPr>
            <p:nvPr userDrawn="1"/>
          </p:nvSpPr>
          <p:spPr bwMode="gray">
            <a:xfrm>
              <a:off x="573088" y="1885950"/>
              <a:ext cx="576262" cy="64452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5" name="Rectangle 26"/>
            <p:cNvSpPr>
              <a:spLocks noChangeArrowheads="1"/>
            </p:cNvSpPr>
            <p:nvPr userDrawn="1"/>
          </p:nvSpPr>
          <p:spPr bwMode="gray">
            <a:xfrm>
              <a:off x="1141413" y="1885950"/>
              <a:ext cx="576262" cy="644525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6" name="Rectangle 27"/>
            <p:cNvSpPr>
              <a:spLocks noChangeArrowheads="1"/>
            </p:cNvSpPr>
            <p:nvPr userDrawn="1"/>
          </p:nvSpPr>
          <p:spPr bwMode="gray">
            <a:xfrm>
              <a:off x="0" y="2528888"/>
              <a:ext cx="574675" cy="633412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692624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0657-DC64-40F5-8BE2-5ED3EF025CF9}" type="datetime1">
              <a:rPr lang="en-US" smtClean="0"/>
              <a:t>11/23/2016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ชื่อเรื่อง 6"/>
          <p:cNvSpPr>
            <a:spLocks noGrp="1"/>
          </p:cNvSpPr>
          <p:nvPr>
            <p:ph type="title"/>
          </p:nvPr>
        </p:nvSpPr>
        <p:spPr>
          <a:xfrm>
            <a:off x="2330763" y="1340768"/>
            <a:ext cx="6562337" cy="1402730"/>
          </a:xfrm>
        </p:spPr>
        <p:txBody>
          <a:bodyPr/>
          <a:lstStyle>
            <a:lvl1pPr algn="r">
              <a:defRPr/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37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5C2F-CECF-48C7-BB47-6C0447F75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85C7A-8AC3-4DC3-ABB7-93C350565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86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5C2F-CECF-48C7-BB47-6C0447F75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85C7A-8AC3-4DC3-ABB7-93C350565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622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5C2F-CECF-48C7-BB47-6C0447F75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85C7A-8AC3-4DC3-ABB7-93C350565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7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5C2F-CECF-48C7-BB47-6C0447F75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85C7A-8AC3-4DC3-ABB7-93C350565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01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5C2F-CECF-48C7-BB47-6C0447F75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85C7A-8AC3-4DC3-ABB7-93C350565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27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5C2F-CECF-48C7-BB47-6C0447F75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85C7A-8AC3-4DC3-ABB7-93C350565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234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5C2F-CECF-48C7-BB47-6C0447F75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85C7A-8AC3-4DC3-ABB7-93C350565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289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5C2F-CECF-48C7-BB47-6C0447F75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85C7A-8AC3-4DC3-ABB7-93C350565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85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5C2F-CECF-48C7-BB47-6C0447F75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85C7A-8AC3-4DC3-ABB7-93C350565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51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5C2F-CECF-48C7-BB47-6C0447F75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85C7A-8AC3-4DC3-ABB7-93C350565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314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64BA8-8144-49B8-AD39-0F23EC557E2B}" type="datetime1">
              <a:rPr lang="en-US" smtClean="0"/>
              <a:t>11/23/2016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74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5C2F-CECF-48C7-BB47-6C0447F75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85C7A-8AC3-4DC3-ABB7-93C350565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12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กลุ่ม 46"/>
          <p:cNvGrpSpPr/>
          <p:nvPr userDrawn="1"/>
        </p:nvGrpSpPr>
        <p:grpSpPr>
          <a:xfrm>
            <a:off x="2616" y="0"/>
            <a:ext cx="9155113" cy="3429000"/>
            <a:chOff x="0" y="0"/>
            <a:chExt cx="9155113" cy="3429000"/>
          </a:xfrm>
        </p:grpSpPr>
        <p:grpSp>
          <p:nvGrpSpPr>
            <p:cNvPr id="34" name="Group 29"/>
            <p:cNvGrpSpPr>
              <a:grpSpLocks/>
            </p:cNvGrpSpPr>
            <p:nvPr userDrawn="1"/>
          </p:nvGrpSpPr>
          <p:grpSpPr bwMode="auto">
            <a:xfrm>
              <a:off x="1143000" y="628650"/>
              <a:ext cx="8012113" cy="2571750"/>
              <a:chOff x="720" y="396"/>
              <a:chExt cx="5047" cy="1620"/>
            </a:xfrm>
          </p:grpSpPr>
          <p:sp>
            <p:nvSpPr>
              <p:cNvPr id="35" name="Rectangle 18"/>
              <p:cNvSpPr>
                <a:spLocks noChangeArrowheads="1"/>
              </p:cNvSpPr>
              <p:nvPr userDrawn="1"/>
            </p:nvSpPr>
            <p:spPr bwMode="gray">
              <a:xfrm>
                <a:off x="1081" y="396"/>
                <a:ext cx="4686" cy="1596"/>
              </a:xfrm>
              <a:prstGeom prst="rect">
                <a:avLst/>
              </a:prstGeom>
              <a:solidFill>
                <a:srgbClr val="33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6" name="Rectangle 28"/>
              <p:cNvSpPr>
                <a:spLocks noChangeArrowheads="1"/>
              </p:cNvSpPr>
              <p:nvPr userDrawn="1"/>
            </p:nvSpPr>
            <p:spPr bwMode="gray">
              <a:xfrm>
                <a:off x="720" y="1440"/>
                <a:ext cx="576" cy="576"/>
              </a:xfrm>
              <a:prstGeom prst="rect">
                <a:avLst/>
              </a:prstGeom>
              <a:solidFill>
                <a:srgbClr val="3366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37" name="Rectangle 17"/>
            <p:cNvSpPr>
              <a:spLocks noChangeArrowheads="1"/>
            </p:cNvSpPr>
            <p:nvPr userDrawn="1"/>
          </p:nvSpPr>
          <p:spPr bwMode="gray">
            <a:xfrm>
              <a:off x="1130300" y="3141663"/>
              <a:ext cx="8013700" cy="287337"/>
            </a:xfrm>
            <a:prstGeom prst="rect">
              <a:avLst/>
            </a:prstGeom>
            <a:solidFill>
              <a:srgbClr val="00079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8" name="Rectangle 19"/>
            <p:cNvSpPr>
              <a:spLocks noChangeArrowheads="1"/>
            </p:cNvSpPr>
            <p:nvPr userDrawn="1"/>
          </p:nvSpPr>
          <p:spPr bwMode="gray">
            <a:xfrm>
              <a:off x="573088" y="2520950"/>
              <a:ext cx="576262" cy="641350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9" name="Rectangle 20"/>
            <p:cNvSpPr>
              <a:spLocks noChangeArrowheads="1"/>
            </p:cNvSpPr>
            <p:nvPr userDrawn="1"/>
          </p:nvSpPr>
          <p:spPr bwMode="gray">
            <a:xfrm>
              <a:off x="1716088" y="628650"/>
              <a:ext cx="566737" cy="63658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0" name="Rectangle 21"/>
            <p:cNvSpPr>
              <a:spLocks noChangeArrowheads="1"/>
            </p:cNvSpPr>
            <p:nvPr userDrawn="1"/>
          </p:nvSpPr>
          <p:spPr bwMode="gray">
            <a:xfrm>
              <a:off x="2278063" y="0"/>
              <a:ext cx="585787" cy="63500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1" name="Rectangle 22"/>
            <p:cNvSpPr>
              <a:spLocks noChangeArrowheads="1"/>
            </p:cNvSpPr>
            <p:nvPr userDrawn="1"/>
          </p:nvSpPr>
          <p:spPr bwMode="gray">
            <a:xfrm>
              <a:off x="2281238" y="628650"/>
              <a:ext cx="585787" cy="631825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2" name="Rectangle 23"/>
            <p:cNvSpPr>
              <a:spLocks noChangeArrowheads="1"/>
            </p:cNvSpPr>
            <p:nvPr userDrawn="1"/>
          </p:nvSpPr>
          <p:spPr bwMode="gray">
            <a:xfrm>
              <a:off x="1141413" y="1262063"/>
              <a:ext cx="574675" cy="6254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3" name="Rectangle 24"/>
            <p:cNvSpPr>
              <a:spLocks noChangeArrowheads="1"/>
            </p:cNvSpPr>
            <p:nvPr userDrawn="1"/>
          </p:nvSpPr>
          <p:spPr bwMode="gray">
            <a:xfrm>
              <a:off x="1716088" y="1263650"/>
              <a:ext cx="566737" cy="622300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4" name="Rectangle 25"/>
            <p:cNvSpPr>
              <a:spLocks noChangeArrowheads="1"/>
            </p:cNvSpPr>
            <p:nvPr userDrawn="1"/>
          </p:nvSpPr>
          <p:spPr bwMode="gray">
            <a:xfrm>
              <a:off x="573088" y="1885950"/>
              <a:ext cx="576262" cy="64452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5" name="Rectangle 26"/>
            <p:cNvSpPr>
              <a:spLocks noChangeArrowheads="1"/>
            </p:cNvSpPr>
            <p:nvPr userDrawn="1"/>
          </p:nvSpPr>
          <p:spPr bwMode="gray">
            <a:xfrm>
              <a:off x="1141413" y="1885950"/>
              <a:ext cx="576262" cy="644525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6" name="Rectangle 27"/>
            <p:cNvSpPr>
              <a:spLocks noChangeArrowheads="1"/>
            </p:cNvSpPr>
            <p:nvPr userDrawn="1"/>
          </p:nvSpPr>
          <p:spPr bwMode="gray">
            <a:xfrm>
              <a:off x="0" y="2528888"/>
              <a:ext cx="574675" cy="633412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692624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0657-DC64-40F5-8BE2-5ED3EF025CF9}" type="datetime1">
              <a:rPr lang="en-US" smtClean="0"/>
              <a:t>11/23/2016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ชื่อเรื่อง 6"/>
          <p:cNvSpPr>
            <a:spLocks noGrp="1"/>
          </p:cNvSpPr>
          <p:nvPr>
            <p:ph type="title"/>
          </p:nvPr>
        </p:nvSpPr>
        <p:spPr>
          <a:xfrm>
            <a:off x="2330763" y="1340768"/>
            <a:ext cx="6562337" cy="1402730"/>
          </a:xfrm>
        </p:spPr>
        <p:txBody>
          <a:bodyPr/>
          <a:lstStyle>
            <a:lvl1pPr algn="r">
              <a:defRPr/>
            </a:lvl1pPr>
          </a:lstStyle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47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C514-EAE8-4FFF-8577-08DEE482EA05}" type="datetime1">
              <a:rPr lang="en-US" smtClean="0"/>
              <a:t>11/23/2016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38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EE01E-19E3-4B36-A234-B0AC29B18C22}" type="datetime1">
              <a:rPr lang="en-US" smtClean="0"/>
              <a:t>11/23/2016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48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06F8-EC8D-4F45-B913-8824CE914644}" type="datetime1">
              <a:rPr lang="en-US" smtClean="0"/>
              <a:t>11/23/2016</a:t>
            </a:fld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16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036C0-6B6F-4083-ACD5-C5DE5A7343E5}" type="datetime1">
              <a:rPr lang="en-US" smtClean="0"/>
              <a:t>11/23/2016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74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D9F4B-0C67-4C3C-8354-2B6D35D2E91B}" type="datetime1">
              <a:rPr lang="en-US" smtClean="0"/>
              <a:t>11/23/2016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2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4705-24FD-4A77-A712-8052BA79DF18}" type="datetime1">
              <a:rPr lang="en-US" smtClean="0"/>
              <a:t>11/23/2016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3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31E4-CE07-4F54-816C-B80F5876D2FD}" type="datetime1">
              <a:rPr lang="en-US" smtClean="0"/>
              <a:t>11/23/2016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79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กลุ่ม 12"/>
          <p:cNvGrpSpPr/>
          <p:nvPr userDrawn="1"/>
        </p:nvGrpSpPr>
        <p:grpSpPr>
          <a:xfrm>
            <a:off x="0" y="0"/>
            <a:ext cx="9153525" cy="1081088"/>
            <a:chOff x="0" y="0"/>
            <a:chExt cx="9153525" cy="1081088"/>
          </a:xfrm>
        </p:grpSpPr>
        <p:sp>
          <p:nvSpPr>
            <p:cNvPr id="14" name="Rectangle 15"/>
            <p:cNvSpPr>
              <a:spLocks noChangeArrowheads="1"/>
            </p:cNvSpPr>
            <p:nvPr/>
          </p:nvSpPr>
          <p:spPr bwMode="gray">
            <a:xfrm>
              <a:off x="655638" y="360363"/>
              <a:ext cx="8497887" cy="719137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5" name="Rectangle 24"/>
            <p:cNvSpPr>
              <a:spLocks noChangeArrowheads="1"/>
            </p:cNvSpPr>
            <p:nvPr/>
          </p:nvSpPr>
          <p:spPr bwMode="gray">
            <a:xfrm>
              <a:off x="0" y="719138"/>
              <a:ext cx="328613" cy="36195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6" name="Rectangle 25"/>
            <p:cNvSpPr>
              <a:spLocks noChangeArrowheads="1"/>
            </p:cNvSpPr>
            <p:nvPr/>
          </p:nvSpPr>
          <p:spPr bwMode="gray">
            <a:xfrm>
              <a:off x="328613" y="357188"/>
              <a:ext cx="328612" cy="36195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7" name="Rectangle 26"/>
            <p:cNvSpPr>
              <a:spLocks noChangeArrowheads="1"/>
            </p:cNvSpPr>
            <p:nvPr/>
          </p:nvSpPr>
          <p:spPr bwMode="gray">
            <a:xfrm>
              <a:off x="657225" y="0"/>
              <a:ext cx="328613" cy="36195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8" name="Rectangle 28"/>
            <p:cNvSpPr>
              <a:spLocks noChangeArrowheads="1"/>
            </p:cNvSpPr>
            <p:nvPr/>
          </p:nvSpPr>
          <p:spPr bwMode="gray">
            <a:xfrm>
              <a:off x="657225" y="361950"/>
              <a:ext cx="328613" cy="361950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9" name="Rectangle 29"/>
            <p:cNvSpPr>
              <a:spLocks noChangeArrowheads="1"/>
            </p:cNvSpPr>
            <p:nvPr/>
          </p:nvSpPr>
          <p:spPr bwMode="gray">
            <a:xfrm>
              <a:off x="328613" y="719138"/>
              <a:ext cx="328612" cy="361950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1115616" y="361950"/>
            <a:ext cx="7571184" cy="717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dirty="0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 smtClean="0"/>
              <a:t>ระดับที่สอง</a:t>
            </a:r>
          </a:p>
          <a:p>
            <a:pPr lvl="2"/>
            <a:r>
              <a:rPr lang="th-TH" dirty="0" smtClean="0"/>
              <a:t>ระดับที่สาม</a:t>
            </a:r>
          </a:p>
          <a:p>
            <a:pPr lvl="3"/>
            <a:r>
              <a:rPr lang="th-TH" dirty="0" smtClean="0"/>
              <a:t>ระดับที่สี่</a:t>
            </a:r>
          </a:p>
          <a:p>
            <a:pPr lvl="4"/>
            <a:r>
              <a:rPr lang="th-TH" dirty="0" smtClean="0"/>
              <a:t>ระดับที่ห้า</a:t>
            </a:r>
            <a:endParaRPr lang="en-US" dirty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CC54A-7788-49D8-BF59-20255AE81756}" type="datetime1">
              <a:rPr lang="en-US" smtClean="0"/>
              <a:t>11/23/2016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E67BB-1A04-41F0-BB6C-5EDC1C0D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1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 baseline="0">
          <a:solidFill>
            <a:schemeClr val="bg1"/>
          </a:solidFill>
          <a:latin typeface="Cordia New" panose="020B0304020202020204" pitchFamily="34" charset="-34"/>
          <a:ea typeface="+mj-ea"/>
          <a:cs typeface="Cordia New" panose="020B0304020202020204" pitchFamily="34" charset="-34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>
            <a:lumMod val="40000"/>
            <a:lumOff val="60000"/>
          </a:schemeClr>
        </a:buClr>
        <a:buSzPct val="90000"/>
        <a:buFont typeface="Wingdings" panose="05000000000000000000" pitchFamily="2" charset="2"/>
        <a:buChar char="v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95C2F-CECF-48C7-BB47-6C0447F75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85C7A-8AC3-4DC3-ABB7-93C350565A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3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hyperlink" Target="https://goo.gl/qikv3E" TargetMode="External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1.emf"/><Relationship Id="rId7" Type="http://schemas.openxmlformats.org/officeDocument/2006/relationships/diagramColors" Target="../diagrams/colors1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www.google.co.th/url?sa=i&amp;rct=j&amp;q=&amp;esrc=s&amp;source=images&amp;cd=&amp;cad=rja&amp;uact=8&amp;ved=0ahUKEwjS3N-064vPAhVIJpQKHZevCIUQjRwIBQ&amp;url=http://irn.trf.or.th/file/raeng-iapp-rfp-thailand-trf.pdf&amp;psig=AFQjCNGiHevgdEjoyzo0JSqK1yar951R3Q&amp;ust=1473838462014150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rri.trf.or.th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itap.nstda.or.th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hyperlink" Target="http://www.sti.or.th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g"/><Relationship Id="rId5" Type="http://schemas.openxmlformats.org/officeDocument/2006/relationships/hyperlink" Target="http://talentmobility.or.th/" TargetMode="Externa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hyperlink" Target="http://coupon.nia.or.th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4" Type="http://schemas.openxmlformats.org/officeDocument/2006/relationships/hyperlink" Target="http://foodinnopolis.or.th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mailto:trfrri@trf.or.th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542423" y="1412776"/>
            <a:ext cx="7772400" cy="1470025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dirty="0" smtClean="0">
                <a:ln w="11430">
                  <a:noFill/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สำนักงานกองทุนสนับสนุนการวิจัย (</a:t>
            </a:r>
            <a:r>
              <a:rPr lang="th-TH" sz="5400" dirty="0" err="1" smtClean="0">
                <a:ln w="11430">
                  <a:noFill/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สกว</a:t>
            </a:r>
            <a:r>
              <a:rPr lang="th-TH" sz="5400" dirty="0">
                <a:ln w="11430">
                  <a:noFill/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r>
              <a:rPr lang="th-TH" sz="5400" dirty="0" smtClean="0">
                <a:ln w="11430">
                  <a:noFill/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5400" dirty="0">
              <a:ln w="11430">
                <a:noFill/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 descr="trfcatalystforchang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08" y="4763667"/>
            <a:ext cx="9162707" cy="209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6348" r="10046" b="8210"/>
          <a:stretch/>
        </p:blipFill>
        <p:spPr>
          <a:xfrm>
            <a:off x="559" y="1027212"/>
            <a:ext cx="1512168" cy="24194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912" y="6309320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 Thailand Research Fund (TRF)</a:t>
            </a:r>
            <a:endParaRPr 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10793" y="4319683"/>
            <a:ext cx="1974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www.trf.or.th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5225" y="3446681"/>
            <a:ext cx="57887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2800" b="1" dirty="0" smtClean="0">
                <a:solidFill>
                  <a:schemeClr val="accent3">
                    <a:lumMod val="50000"/>
                  </a:schemeClr>
                </a:solidFill>
              </a:rPr>
              <a:t>โดย รศ.ดร.ประเสริฐ ภวสันต์</a:t>
            </a:r>
          </a:p>
          <a:p>
            <a:pPr algn="r"/>
            <a:r>
              <a:rPr lang="th-TH" sz="2800" b="1" dirty="0" smtClean="0">
                <a:solidFill>
                  <a:schemeClr val="accent3">
                    <a:lumMod val="50000"/>
                  </a:schemeClr>
                </a:solidFill>
              </a:rPr>
              <a:t>ผู้อำนวยการ</a:t>
            </a:r>
          </a:p>
          <a:p>
            <a:pPr algn="r"/>
            <a:r>
              <a:rPr lang="th-TH" sz="2800" b="1" dirty="0" smtClean="0">
                <a:solidFill>
                  <a:schemeClr val="accent3">
                    <a:lumMod val="50000"/>
                  </a:schemeClr>
                </a:solidFill>
              </a:rPr>
              <a:t> โครงการพัฒนานักวิจัยและงานวิจัยเพื่ออุตสาหกรรม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7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th-TH" altLang="ko-KR" kern="0" dirty="0" smtClean="0">
                <a:solidFill>
                  <a:srgbClr val="FFFF99"/>
                </a:solidFill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             กลุ่ม</a:t>
            </a:r>
            <a:r>
              <a:rPr lang="th-TH" altLang="ko-KR" kern="0" dirty="0">
                <a:solidFill>
                  <a:srgbClr val="FFFF99"/>
                </a:solidFill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ภารกิจวิจัยและพัฒนา</a:t>
            </a:r>
            <a:endParaRPr lang="th-TH" altLang="en-US" kern="0" dirty="0">
              <a:solidFill>
                <a:srgbClr val="FFFF99"/>
              </a:solidFill>
              <a:latin typeface="TH SarabunPSK" panose="020B0500040200020003" pitchFamily="34" charset="-34"/>
              <a:ea typeface="ＭＳ Ｐゴシック" pitchFamily="34" charset="-128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84776"/>
            <a:ext cx="8496944" cy="56612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sz="3600" b="1" u="sng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ฝ่ายชุมชนและ</a:t>
            </a:r>
            <a:r>
              <a:rPr lang="th-TH" sz="3600" b="1" u="sng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สังคม (ฝ่าย 4)</a:t>
            </a:r>
          </a:p>
          <a:p>
            <a:pPr marL="0" indent="0" algn="thaiDist">
              <a:buNone/>
            </a:pPr>
            <a:r>
              <a:rPr lang="th-TH" sz="28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“</a:t>
            </a:r>
            <a:r>
              <a:rPr lang="th-TH" sz="28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สนับสนุนการวิจัยเพื่อ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เสริมสร้างกระบวนการเรียนรู้ </a:t>
            </a:r>
            <a:r>
              <a:rPr lang="th-TH" sz="28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เพิ่มขีดความสามารถ</a:t>
            </a:r>
            <a:r>
              <a:rPr lang="th-TH" sz="28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</a:t>
            </a:r>
          </a:p>
          <a:p>
            <a:pPr marL="0" indent="0" algn="thaiDist">
              <a:spcBef>
                <a:spcPts val="0"/>
              </a:spcBef>
              <a:buNone/>
            </a:pPr>
            <a:r>
              <a:rPr lang="th-TH" sz="28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การจัดการ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ตนเองของชุมชน </a:t>
            </a:r>
            <a:r>
              <a:rPr lang="th-TH" sz="28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รวมถึงการจัดการทรัพยากรธรรมชาติ </a:t>
            </a:r>
            <a:r>
              <a:rPr lang="th-TH" sz="28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  </a:t>
            </a:r>
            <a:br>
              <a:rPr lang="th-TH" sz="28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สิ่งแวดล้อมการ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แก้ปัญหาของ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พื้นที่</a:t>
            </a:r>
            <a:r>
              <a:rPr lang="th-TH" sz="28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”</a:t>
            </a:r>
          </a:p>
          <a:p>
            <a:pPr marL="0" indent="0">
              <a:buNone/>
            </a:pPr>
            <a:endParaRPr lang="en-US" sz="1600" b="1" dirty="0" smtClean="0">
              <a:solidFill>
                <a:schemeClr val="accent6">
                  <a:lumMod val="50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None/>
            </a:pPr>
            <a:r>
              <a:rPr lang="en-US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</a:t>
            </a:r>
            <a:r>
              <a:rPr lang="th-TH" sz="3600" b="1" u="sng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</a:t>
            </a:r>
            <a:r>
              <a:rPr lang="th-TH" sz="2800" b="1" u="sng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ผลงานวิจัยที่นำไปใช้ประโยชน์</a:t>
            </a:r>
          </a:p>
          <a:p>
            <a:pPr marL="0" indent="0">
              <a:buNone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ชุด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 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</a:t>
            </a:r>
            <a:endParaRPr lang="th-TH" sz="24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None/>
            </a:pPr>
            <a:r>
              <a:rPr lang="th-TH" sz="2800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  <a:r>
              <a:rPr lang="th-TH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</a:t>
            </a:r>
            <a:r>
              <a:rPr lang="th-TH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b="1" i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ขับเคลื่อนการพัฒนาการ</a:t>
            </a:r>
            <a:r>
              <a:rPr lang="th-TH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สหกรณ์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b="1" i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และการค้า</a:t>
            </a:r>
            <a:r>
              <a:rPr lang="th-TH" b="1" i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ที่เป็น</a:t>
            </a:r>
            <a:r>
              <a:rPr lang="th-TH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ธรรม”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2800" b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b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ผู้ประสานงาน </a:t>
            </a:r>
            <a:r>
              <a:rPr lang="en-US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รศ.จุฑาทิพย์ </a:t>
            </a:r>
            <a:r>
              <a:rPr lang="th-TH" sz="24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ภัท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ราวาท </a:t>
            </a:r>
            <a:endParaRPr lang="th-TH" sz="24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สถาบัน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วิชาการด้าน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สหกรณ์ คณะ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เศรษฐศาสตร์ 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</a:t>
            </a:r>
            <a:b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มหาวิทยาลัยเกษตรศาสตร์</a:t>
            </a:r>
            <a:endParaRPr lang="en-US" sz="24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61" y="4124884"/>
            <a:ext cx="3527887" cy="217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140968"/>
            <a:ext cx="3633392" cy="75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53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th-TH" altLang="ko-KR" kern="0" dirty="0" smtClean="0">
                <a:solidFill>
                  <a:srgbClr val="FFFF99"/>
                </a:solidFill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             กลุ่ม</a:t>
            </a:r>
            <a:r>
              <a:rPr lang="th-TH" altLang="ko-KR" kern="0" dirty="0">
                <a:solidFill>
                  <a:srgbClr val="FFFF99"/>
                </a:solidFill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ภารกิจวิจัยและพัฒนา</a:t>
            </a:r>
            <a:endParaRPr lang="th-TH" altLang="en-US" kern="0" dirty="0">
              <a:solidFill>
                <a:srgbClr val="FFFF99"/>
              </a:solidFill>
              <a:latin typeface="TH SarabunPSK" panose="020B0500040200020003" pitchFamily="34" charset="-34"/>
              <a:ea typeface="ＭＳ Ｐゴシック" pitchFamily="34" charset="-128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824" y="1124744"/>
            <a:ext cx="8640960" cy="58772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sz="3900" b="1" u="sng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ฝ่าย</a:t>
            </a:r>
            <a:r>
              <a:rPr lang="th-TH" sz="3900" b="1" u="sng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อุตสาหกรรม (ฝ่าย 5)</a:t>
            </a:r>
          </a:p>
          <a:p>
            <a:pPr marL="0" indent="0" algn="thaiDist">
              <a:buNone/>
            </a:pPr>
            <a:r>
              <a:rPr lang="th-TH" sz="28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“สนับสนุนการวิจัยและพัฒนา เพื่อยกระดับการแข่งขันของ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ภาคอุตสาหกรรม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ไทย</a:t>
            </a:r>
          </a:p>
          <a:p>
            <a:pPr marL="0" indent="0" algn="thaiDist">
              <a:buNone/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</a:t>
            </a:r>
            <a:r>
              <a:rPr lang="th-TH" sz="28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และสร้าง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ผลกระทบเชิงเศรษฐกิจ</a:t>
            </a:r>
            <a:r>
              <a:rPr lang="th-TH" sz="28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ให้กับประเทศ”</a:t>
            </a:r>
            <a:endParaRPr lang="en-US" sz="2800" b="1" dirty="0" smtClean="0">
              <a:solidFill>
                <a:schemeClr val="accent6">
                  <a:lumMod val="50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None/>
            </a:pPr>
            <a:endParaRPr lang="th-TH" sz="900" b="1" dirty="0" smtClean="0">
              <a:solidFill>
                <a:schemeClr val="accent6">
                  <a:lumMod val="50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  <a:r>
              <a:rPr lang="th-TH" sz="3900" b="1" u="sng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</a:t>
            </a:r>
            <a:r>
              <a:rPr lang="th-TH" sz="2800" b="1" u="sng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ผลงานวิจัยที่นำไปใช้ประโยชน์</a:t>
            </a:r>
          </a:p>
          <a:p>
            <a:pPr marL="0" indent="0">
              <a:buNone/>
            </a:pPr>
            <a:r>
              <a:rPr lang="en-US" sz="2800" b="1" i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  <a:r>
              <a:rPr lang="th-TH" sz="2800" b="1" i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ชุดโครงการ </a:t>
            </a:r>
            <a:r>
              <a:rPr lang="th-TH" sz="30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</a:t>
            </a:r>
            <a:r>
              <a:rPr lang="th-TH" sz="3000" b="1" i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การวิจัยเพื่อพัฒนาศักยภาพ</a:t>
            </a:r>
            <a:r>
              <a:rPr lang="th-TH" sz="30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</a:t>
            </a:r>
          </a:p>
          <a:p>
            <a:pPr marL="0" indent="0">
              <a:buNone/>
            </a:pPr>
            <a:r>
              <a:rPr lang="en-US" sz="30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  <a:r>
              <a:rPr lang="th-TH" sz="30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อุตสาหกรรมอาหาร</a:t>
            </a:r>
            <a:r>
              <a:rPr lang="th-TH" sz="3000" b="1" i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และสร้างแต้มต่อทาง</a:t>
            </a:r>
            <a:r>
              <a:rPr lang="th-TH" sz="30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ธุรกิจ– </a:t>
            </a:r>
          </a:p>
          <a:p>
            <a:pPr marL="0" indent="0">
              <a:buNone/>
            </a:pPr>
            <a:r>
              <a:rPr lang="en-US" sz="3000" b="1" i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30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</a:t>
            </a:r>
            <a:r>
              <a:rPr lang="th-TH" sz="30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วิจัย</a:t>
            </a:r>
            <a:r>
              <a:rPr lang="th-TH" sz="3000" b="1" i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ได้...ขาย</a:t>
            </a:r>
            <a:r>
              <a:rPr lang="th-TH" sz="30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จริง”</a:t>
            </a:r>
          </a:p>
          <a:p>
            <a:pPr marL="0" indent="0">
              <a:buNone/>
            </a:pPr>
            <a:r>
              <a:rPr lang="en-US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ผู้ประสานงาน </a:t>
            </a:r>
            <a:r>
              <a:rPr lang="en-US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ผศ. 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ดร.บัณฑิต </a:t>
            </a:r>
            <a:r>
              <a:rPr lang="th-TH" sz="24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อินณ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วงศ์ 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เครือข่าย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สถาบันร่วม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วิจัย </a:t>
            </a:r>
            <a:r>
              <a:rPr lang="en-US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ม.ศิลปากร,  ม.เกษตรศาสตร์,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ม.ราช</a:t>
            </a:r>
            <a:r>
              <a:rPr lang="th-TH" sz="24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ภัฏ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พิบูลสงคราม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หน่วยงาน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ร่วมสนับสนุนทุน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วิจัย</a:t>
            </a:r>
            <a:r>
              <a:rPr lang="en-US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: 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ผู้ประกอบการใน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อุตสาหกรรม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อาหาร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และอุตสาหกรรม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เกี่ยวข้อง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ในระดับ </a:t>
            </a:r>
            <a:r>
              <a:rPr lang="en-US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SMEs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จำนวน </a:t>
            </a:r>
            <a:r>
              <a:rPr lang="th-TH" sz="2800" b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88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b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บริษัท</a:t>
            </a:r>
            <a:endParaRPr lang="th-TH" sz="2400" b="1" i="1" dirty="0" smtClean="0">
              <a:solidFill>
                <a:srgbClr val="0000F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279875" y="2420888"/>
            <a:ext cx="3593213" cy="3901833"/>
            <a:chOff x="5292401" y="2420888"/>
            <a:chExt cx="3593213" cy="3901833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401" y="2420888"/>
              <a:ext cx="3593213" cy="1037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401" y="3413851"/>
              <a:ext cx="2698082" cy="290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/>
            <p:nvPr/>
          </p:nvPicPr>
          <p:blipFill rotWithShape="1">
            <a:blip r:embed="rId5"/>
            <a:srcRect l="38462" t="23077" r="40171" b="53205"/>
            <a:stretch/>
          </p:blipFill>
          <p:spPr bwMode="auto">
            <a:xfrm>
              <a:off x="7990482" y="3410773"/>
              <a:ext cx="895132" cy="79487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Picture 14" descr="http://www.thetofusan.com/img/Untitled-3-40.png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32" t="35007" r="52788" b="34795"/>
            <a:stretch/>
          </p:blipFill>
          <p:spPr bwMode="auto">
            <a:xfrm>
              <a:off x="7990482" y="4205650"/>
              <a:ext cx="895132" cy="105579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5"/>
            <p:cNvPicPr/>
            <p:nvPr/>
          </p:nvPicPr>
          <p:blipFill rotWithShape="1">
            <a:blip r:embed="rId7"/>
            <a:srcRect l="12308" t="22223" r="71452" b="63888"/>
            <a:stretch/>
          </p:blipFill>
          <p:spPr bwMode="auto">
            <a:xfrm>
              <a:off x="7990482" y="5261446"/>
              <a:ext cx="895132" cy="61245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Picture 16"/>
            <p:cNvPicPr/>
            <p:nvPr/>
          </p:nvPicPr>
          <p:blipFill rotWithShape="1">
            <a:blip r:embed="rId8"/>
            <a:srcRect l="47009" t="19017" r="25983" b="68163"/>
            <a:stretch/>
          </p:blipFill>
          <p:spPr bwMode="auto">
            <a:xfrm>
              <a:off x="7691206" y="5873905"/>
              <a:ext cx="1181882" cy="44881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88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th-TH" altLang="ko-KR" kern="0" dirty="0" smtClean="0">
                <a:solidFill>
                  <a:srgbClr val="FFFF99"/>
                </a:solidFill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             กลุ่ม</a:t>
            </a:r>
            <a:r>
              <a:rPr lang="th-TH" altLang="ko-KR" kern="0" dirty="0">
                <a:solidFill>
                  <a:srgbClr val="FFFF99"/>
                </a:solidFill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ภารกิจวิจัยและพัฒนา</a:t>
            </a:r>
            <a:endParaRPr lang="th-TH" altLang="en-US" kern="0" dirty="0">
              <a:solidFill>
                <a:srgbClr val="FFFF99"/>
              </a:solidFill>
              <a:latin typeface="TH SarabunPSK" panose="020B0500040200020003" pitchFamily="34" charset="-34"/>
              <a:ea typeface="ＭＳ Ｐゴシック" pitchFamily="34" charset="-128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8640960" cy="56612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sz="3900" b="1" u="sng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ฝ่ายวิจัยเพื่อท้องถิ่น</a:t>
            </a:r>
          </a:p>
          <a:p>
            <a:pPr marL="0" indent="0">
              <a:buNone/>
            </a:pPr>
            <a:r>
              <a:rPr lang="th-TH" sz="26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  <a:r>
              <a:rPr lang="th-TH" sz="2600" b="1" u="sng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</a:t>
            </a:r>
            <a:r>
              <a:rPr lang="th-TH" sz="2600" b="1" u="sng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สำคัญของ</a:t>
            </a:r>
            <a:r>
              <a:rPr lang="th-TH" sz="2600" b="1" u="sng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</a:t>
            </a:r>
            <a:endParaRPr lang="en-US" sz="2600" b="1" u="sng" dirty="0" smtClean="0">
              <a:solidFill>
                <a:schemeClr val="accent6">
                  <a:lumMod val="50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None/>
            </a:pPr>
            <a:r>
              <a:rPr lang="th-TH" sz="26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1. </a:t>
            </a:r>
            <a:r>
              <a:rPr lang="th-TH" sz="26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เป็นข้อสงสัย เป็นคำถาม หรือเป็นประเด็นที่</a:t>
            </a:r>
            <a:r>
              <a:rPr lang="th-TH" sz="2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คนในชุมชนท้องถิ่นเห็นว่ามีความสำคัญ </a:t>
            </a:r>
            <a:r>
              <a:rPr lang="th-TH" sz="26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6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6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6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และ</a:t>
            </a:r>
            <a:r>
              <a:rPr lang="th-TH" sz="26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ต้องการ</a:t>
            </a:r>
            <a:r>
              <a:rPr lang="th-TH" sz="26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จะค้นหา</a:t>
            </a:r>
            <a:r>
              <a:rPr lang="th-TH" sz="26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คำตอบร่วมกัน</a:t>
            </a:r>
          </a:p>
          <a:p>
            <a:pPr marL="0" indent="0">
              <a:buNone/>
            </a:pPr>
            <a:r>
              <a:rPr lang="th-TH" sz="26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2</a:t>
            </a:r>
            <a:r>
              <a:rPr lang="th-TH" sz="26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 มี</a:t>
            </a:r>
            <a:r>
              <a:rPr lang="th-TH" sz="2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คนในชุมชนท้องถิ่นร่วมเป็นนักวิจัย</a:t>
            </a:r>
            <a:r>
              <a:rPr lang="th-TH" sz="26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และร่วมในกระบวนการวิจัยเพื่อค้นคว้าหาคำตอบ</a:t>
            </a:r>
          </a:p>
          <a:p>
            <a:pPr marL="0" indent="0">
              <a:buNone/>
            </a:pPr>
            <a:r>
              <a:rPr lang="th-TH" sz="26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3</a:t>
            </a:r>
            <a:r>
              <a:rPr lang="th-TH" sz="26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 มีการวิจัย</a:t>
            </a:r>
            <a:r>
              <a:rPr lang="th-TH" sz="2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เชิงปฏิบัติการ</a:t>
            </a:r>
            <a:r>
              <a:rPr lang="th-TH" sz="26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เพื่อแก้ไข</a:t>
            </a:r>
            <a:r>
              <a:rPr lang="th-TH" sz="26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ปัญหา</a:t>
            </a:r>
            <a:endParaRPr lang="en-US" sz="2600" b="1" dirty="0" smtClean="0">
              <a:solidFill>
                <a:schemeClr val="accent6">
                  <a:lumMod val="50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None/>
            </a:pPr>
            <a:endParaRPr lang="th-TH" sz="1500" b="1" dirty="0" smtClean="0">
              <a:solidFill>
                <a:schemeClr val="accent6">
                  <a:lumMod val="50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None/>
            </a:pPr>
            <a:r>
              <a:rPr lang="th-TH" sz="2800" b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</a:t>
            </a:r>
            <a:r>
              <a:rPr lang="th-TH" sz="3900" b="1" u="sng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</a:t>
            </a:r>
            <a:r>
              <a:rPr lang="th-TH" sz="2800" b="1" u="sng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ผลงานวิจัยที่นำไปใช้ประโยชน์</a:t>
            </a:r>
          </a:p>
          <a:p>
            <a:pPr marL="0" indent="0">
              <a:buNone/>
            </a:pPr>
            <a:r>
              <a:rPr lang="th-TH" sz="28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“กระบวนการ</a:t>
            </a:r>
            <a:r>
              <a:rPr lang="th-TH" sz="2800" b="1" i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ถอดบทเรียนเพื่อสร้าง</a:t>
            </a:r>
            <a:r>
              <a:rPr lang="th-TH" sz="28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การเรียนรู้</a:t>
            </a:r>
            <a:endParaRPr lang="th-TH" sz="2800" b="1" i="1" dirty="0">
              <a:solidFill>
                <a:srgbClr val="0000F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None/>
            </a:pPr>
            <a:r>
              <a:rPr lang="th-TH" sz="28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กรณี</a:t>
            </a:r>
            <a:r>
              <a:rPr lang="th-TH" sz="2800" b="1" i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การแก้ไขปัญหาสิทธิในที่ดิน</a:t>
            </a:r>
            <a:r>
              <a:rPr lang="th-TH" sz="28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</a:t>
            </a:r>
            <a:r>
              <a:rPr lang="th-TH" sz="2800" b="1" i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กิน</a:t>
            </a:r>
          </a:p>
          <a:p>
            <a:pPr marL="0" indent="0">
              <a:buNone/>
            </a:pPr>
            <a:r>
              <a:rPr lang="th-TH" sz="28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ตำบล</a:t>
            </a:r>
            <a:r>
              <a:rPr lang="th-TH" sz="2800" b="1" i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บ้านควน </a:t>
            </a:r>
            <a:r>
              <a:rPr lang="th-TH" sz="28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อำเภอ</a:t>
            </a:r>
            <a:r>
              <a:rPr lang="th-TH" sz="2800" b="1" i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เมือง จังหวัดตรัง” </a:t>
            </a:r>
            <a:endParaRPr lang="th-TH" sz="2800" b="1" i="1" dirty="0" smtClean="0">
              <a:solidFill>
                <a:srgbClr val="0000F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None/>
            </a:pP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หัวหน้าโครงการ </a:t>
            </a:r>
            <a:r>
              <a:rPr lang="en-US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นาย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คมสัน หลง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ละเลิง</a:t>
            </a:r>
          </a:p>
          <a:p>
            <a:pPr marL="0" indent="0">
              <a:buNone/>
            </a:pP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ทีมงาน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ภาคประชาชน</a:t>
            </a:r>
            <a:endParaRPr lang="th-TH" sz="24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29000"/>
            <a:ext cx="3578311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360447"/>
            <a:ext cx="2360860" cy="113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25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0"/>
            <a:ext cx="9162091" cy="627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" r="4296" b="2409"/>
          <a:stretch/>
        </p:blipFill>
        <p:spPr bwMode="auto">
          <a:xfrm>
            <a:off x="-3" y="1628800"/>
            <a:ext cx="9162091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1087846">
            <a:off x="-70485" y="568292"/>
            <a:ext cx="4176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th-TH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บันไดอาชีพนักวิจัย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292003" y="5498068"/>
            <a:ext cx="375936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800" b="1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นัก</a:t>
            </a:r>
            <a:r>
              <a:rPr lang="th-TH" sz="2800" b="1" dirty="0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วิจัยเริ่มแรก </a:t>
            </a:r>
            <a:r>
              <a:rPr lang="en-US" sz="2400" b="1" dirty="0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: </a:t>
            </a:r>
            <a:r>
              <a:rPr lang="th-TH" sz="2400" b="1" dirty="0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ระดับ ป.โท - ป.เอก</a:t>
            </a:r>
            <a:endParaRPr lang="en-US" sz="2400" b="1" dirty="0">
              <a:solidFill>
                <a:prstClr val="black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901974" y="4221088"/>
            <a:ext cx="388439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800" b="1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นัก</a:t>
            </a:r>
            <a:r>
              <a:rPr lang="th-TH" sz="2800" b="1" dirty="0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วิจัยรุ่นใหม่</a:t>
            </a:r>
            <a:r>
              <a:rPr lang="en-US" sz="2800" b="1" dirty="0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: </a:t>
            </a:r>
            <a:r>
              <a:rPr lang="th-TH" sz="2400" b="1" dirty="0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จบ ป.เอก ไม่เกิน 5 ปี</a:t>
            </a:r>
            <a:endParaRPr lang="en-US" sz="2400" b="1" dirty="0">
              <a:solidFill>
                <a:prstClr val="black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1377401" y="2999773"/>
            <a:ext cx="201048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800" b="1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นัก</a:t>
            </a:r>
            <a:r>
              <a:rPr lang="th-TH" sz="2800" b="1" dirty="0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วิจัยรุ่นกลาง</a:t>
            </a:r>
            <a:r>
              <a:rPr lang="en-US" sz="2800" b="1" dirty="0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:</a:t>
            </a:r>
            <a:endParaRPr lang="en-US" sz="2800" b="1" dirty="0">
              <a:solidFill>
                <a:prstClr val="black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2555768" y="1952647"/>
            <a:ext cx="166423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800" b="1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นัก</a:t>
            </a:r>
            <a:r>
              <a:rPr lang="th-TH" sz="2800" b="1" dirty="0" smtClean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วิจัยอาวุโส</a:t>
            </a:r>
            <a:endParaRPr lang="en-US" sz="2800" b="1" dirty="0">
              <a:solidFill>
                <a:prstClr val="black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7" name="Rectangle 16"/>
          <p:cNvSpPr/>
          <p:nvPr/>
        </p:nvSpPr>
        <p:spPr>
          <a:xfrm rot="504019">
            <a:off x="5037848" y="231781"/>
            <a:ext cx="4176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th-TH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ทุน </a:t>
            </a:r>
            <a:r>
              <a:rPr lang="th-TH" sz="4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สกว</a:t>
            </a:r>
            <a:r>
              <a:rPr lang="th-TH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endParaRPr lang="th-TH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877810" y="1883213"/>
            <a:ext cx="3942663" cy="825707"/>
          </a:xfrm>
          <a:custGeom>
            <a:avLst/>
            <a:gdLst>
              <a:gd name="connsiteX0" fmla="*/ 0 w 3736780"/>
              <a:gd name="connsiteY0" fmla="*/ 0 h 845309"/>
              <a:gd name="connsiteX1" fmla="*/ 3736780 w 3736780"/>
              <a:gd name="connsiteY1" fmla="*/ 0 h 845309"/>
              <a:gd name="connsiteX2" fmla="*/ 3736780 w 3736780"/>
              <a:gd name="connsiteY2" fmla="*/ 845309 h 845309"/>
              <a:gd name="connsiteX3" fmla="*/ 0 w 3736780"/>
              <a:gd name="connsiteY3" fmla="*/ 845309 h 845309"/>
              <a:gd name="connsiteX4" fmla="*/ 0 w 3736780"/>
              <a:gd name="connsiteY4" fmla="*/ 0 h 84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6780" h="845309">
                <a:moveTo>
                  <a:pt x="0" y="0"/>
                </a:moveTo>
                <a:lnTo>
                  <a:pt x="3736780" y="0"/>
                </a:lnTo>
                <a:lnTo>
                  <a:pt x="3736780" y="845309"/>
                </a:lnTo>
                <a:lnTo>
                  <a:pt x="0" y="845309"/>
                </a:lnTo>
                <a:lnTo>
                  <a:pt x="0" y="0"/>
                </a:lnTo>
                <a:close/>
              </a:path>
            </a:pathLst>
          </a:custGeom>
          <a:ln w="25400"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0" tIns="91440" rIns="91440" bIns="91440" numCol="1" spcCol="1270" anchor="ctr" anchorCtr="0">
            <a:noAutofit/>
          </a:bodyPr>
          <a:lstStyle/>
          <a:p>
            <a:pPr lvl="0" defTabSz="1066800">
              <a:spcBef>
                <a:spcPct val="0"/>
              </a:spcBef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ทุนศาสตราจารย์วิจัยดีเด่น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(DPG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20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defTabSz="1066800">
              <a:spcBef>
                <a:spcPct val="0"/>
              </a:spcBef>
            </a:pP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ทุน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ส่งเสริมกลุ่มวิจัย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เมธีวิจัยอาวุโส </a:t>
            </a:r>
            <a:r>
              <a:rPr lang="th-TH" sz="20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สกว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.,</a:t>
            </a:r>
            <a:r>
              <a:rPr lang="en-US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RTA)</a:t>
            </a:r>
            <a:endParaRPr lang="en-US" sz="2000" b="1" kern="1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877811" y="2708920"/>
            <a:ext cx="3942662" cy="1152128"/>
          </a:xfrm>
          <a:custGeom>
            <a:avLst/>
            <a:gdLst>
              <a:gd name="connsiteX0" fmla="*/ 0 w 3839597"/>
              <a:gd name="connsiteY0" fmla="*/ 0 h 845309"/>
              <a:gd name="connsiteX1" fmla="*/ 3839597 w 3839597"/>
              <a:gd name="connsiteY1" fmla="*/ 0 h 845309"/>
              <a:gd name="connsiteX2" fmla="*/ 3839597 w 3839597"/>
              <a:gd name="connsiteY2" fmla="*/ 845309 h 845309"/>
              <a:gd name="connsiteX3" fmla="*/ 0 w 3839597"/>
              <a:gd name="connsiteY3" fmla="*/ 845309 h 845309"/>
              <a:gd name="connsiteX4" fmla="*/ 0 w 3839597"/>
              <a:gd name="connsiteY4" fmla="*/ 0 h 84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9597" h="845309">
                <a:moveTo>
                  <a:pt x="0" y="0"/>
                </a:moveTo>
                <a:lnTo>
                  <a:pt x="3839597" y="0"/>
                </a:lnTo>
                <a:lnTo>
                  <a:pt x="3839597" y="845309"/>
                </a:lnTo>
                <a:lnTo>
                  <a:pt x="0" y="845309"/>
                </a:lnTo>
                <a:lnTo>
                  <a:pt x="0" y="0"/>
                </a:lnTo>
                <a:close/>
              </a:path>
            </a:pathLst>
          </a:custGeom>
          <a:ln w="25400"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0" tIns="91440" rIns="91440" bIns="91440" numCol="1" spcCol="1270" anchor="ctr" anchorCtr="0">
            <a:no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ทุนองค์ความรู้ใหม่ที่เป็นพื้นฐานต่อการพัฒนา </a:t>
            </a:r>
            <a:endParaRPr lang="th-TH" sz="20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วุฒิเมธีวิจัย 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สกว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BRG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20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ทุน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พัฒนานักวิจัย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เมธีวิจัย </a:t>
            </a:r>
            <a:r>
              <a:rPr lang="th-TH" sz="20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สกว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 RSA)</a:t>
            </a:r>
          </a:p>
        </p:txBody>
      </p:sp>
      <p:sp>
        <p:nvSpPr>
          <p:cNvPr id="24" name="Freeform 23"/>
          <p:cNvSpPr/>
          <p:nvPr/>
        </p:nvSpPr>
        <p:spPr>
          <a:xfrm>
            <a:off x="4878414" y="3861048"/>
            <a:ext cx="3942059" cy="1152128"/>
          </a:xfrm>
          <a:custGeom>
            <a:avLst/>
            <a:gdLst>
              <a:gd name="connsiteX0" fmla="*/ 0 w 4083046"/>
              <a:gd name="connsiteY0" fmla="*/ 0 h 845309"/>
              <a:gd name="connsiteX1" fmla="*/ 4083046 w 4083046"/>
              <a:gd name="connsiteY1" fmla="*/ 0 h 845309"/>
              <a:gd name="connsiteX2" fmla="*/ 4083046 w 4083046"/>
              <a:gd name="connsiteY2" fmla="*/ 845309 h 845309"/>
              <a:gd name="connsiteX3" fmla="*/ 0 w 4083046"/>
              <a:gd name="connsiteY3" fmla="*/ 845309 h 845309"/>
              <a:gd name="connsiteX4" fmla="*/ 0 w 4083046"/>
              <a:gd name="connsiteY4" fmla="*/ 0 h 84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3046" h="845309">
                <a:moveTo>
                  <a:pt x="0" y="0"/>
                </a:moveTo>
                <a:lnTo>
                  <a:pt x="4083046" y="0"/>
                </a:lnTo>
                <a:lnTo>
                  <a:pt x="4083046" y="845309"/>
                </a:lnTo>
                <a:lnTo>
                  <a:pt x="0" y="845309"/>
                </a:lnTo>
                <a:lnTo>
                  <a:pt x="0" y="0"/>
                </a:lnTo>
                <a:close/>
              </a:path>
            </a:pathLst>
          </a:custGeom>
          <a:ln w="25400"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0" tIns="76200" rIns="76200" bIns="76200" numCol="1" spcCol="1270" anchor="ctr" anchorCtr="0">
            <a:noAutofit/>
          </a:bodyPr>
          <a:lstStyle/>
          <a:p>
            <a:pPr lvl="0" defTabSz="889000">
              <a:spcBef>
                <a:spcPct val="0"/>
              </a:spcBef>
            </a:pPr>
            <a:r>
              <a:rPr lang="th-TH" sz="2000" b="1" kern="1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ทุนส่งเสริมนักวิจัยรุ่นใหม่ </a:t>
            </a:r>
            <a:r>
              <a:rPr lang="en-US" sz="2000" b="1" kern="1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(TRG)</a:t>
            </a:r>
            <a:r>
              <a:rPr lang="th-TH" sz="2000" b="1" kern="1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endParaRPr lang="en-US" sz="20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defTabSz="889000">
              <a:spcBef>
                <a:spcPct val="0"/>
              </a:spcBef>
            </a:pPr>
            <a:r>
              <a:rPr lang="th-TH" sz="2000" b="1" kern="1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ทุนพัฒนาศักยภาพฯ</a:t>
            </a:r>
            <a:r>
              <a:rPr lang="th-TH" sz="2000" b="1" kern="12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อจ</a:t>
            </a:r>
            <a:r>
              <a:rPr lang="th-TH" sz="2000" b="1" kern="1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.รุ่นใหม่ </a:t>
            </a:r>
            <a:r>
              <a:rPr lang="en-US" sz="2000" b="1" kern="1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(MRG)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endParaRPr lang="en-US" sz="20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defTabSz="889000">
              <a:spcBef>
                <a:spcPct val="0"/>
              </a:spcBef>
            </a:pP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ทุน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วิจัย 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คปก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ต่อ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ยอด, ทุน</a:t>
            </a:r>
            <a:r>
              <a:rPr lang="en-US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 err="1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พวอ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.-</a:t>
            </a:r>
            <a:r>
              <a:rPr lang="en-US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IRF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(Postdoc), </a:t>
            </a:r>
            <a:endParaRPr lang="th-TH" sz="20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defTabSz="889000">
              <a:spcBef>
                <a:spcPct val="0"/>
              </a:spcBef>
            </a:pP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ทุนนักวิจัย</a:t>
            </a:r>
            <a:r>
              <a:rPr lang="th-TH" sz="20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หลังป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.เอก-</a:t>
            </a:r>
            <a:r>
              <a:rPr lang="en-US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IRN</a:t>
            </a:r>
            <a:endParaRPr lang="en-US" sz="2000" b="1" kern="1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4877808" y="5013176"/>
            <a:ext cx="3942665" cy="1224136"/>
          </a:xfrm>
          <a:custGeom>
            <a:avLst/>
            <a:gdLst>
              <a:gd name="connsiteX0" fmla="*/ 0 w 3809328"/>
              <a:gd name="connsiteY0" fmla="*/ 0 h 1023491"/>
              <a:gd name="connsiteX1" fmla="*/ 3809328 w 3809328"/>
              <a:gd name="connsiteY1" fmla="*/ 0 h 1023491"/>
              <a:gd name="connsiteX2" fmla="*/ 3809328 w 3809328"/>
              <a:gd name="connsiteY2" fmla="*/ 1023491 h 1023491"/>
              <a:gd name="connsiteX3" fmla="*/ 0 w 3809328"/>
              <a:gd name="connsiteY3" fmla="*/ 1023491 h 1023491"/>
              <a:gd name="connsiteX4" fmla="*/ 0 w 3809328"/>
              <a:gd name="connsiteY4" fmla="*/ 0 h 102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9328" h="1023491">
                <a:moveTo>
                  <a:pt x="0" y="0"/>
                </a:moveTo>
                <a:lnTo>
                  <a:pt x="3809328" y="0"/>
                </a:lnTo>
                <a:lnTo>
                  <a:pt x="3809328" y="1023491"/>
                </a:lnTo>
                <a:lnTo>
                  <a:pt x="0" y="1023491"/>
                </a:lnTo>
                <a:lnTo>
                  <a:pt x="0" y="0"/>
                </a:lnTo>
                <a:close/>
              </a:path>
            </a:pathLst>
          </a:custGeom>
          <a:ln w="25400"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0" tIns="76200" rIns="76200" bIns="76200" numCol="1" spcCol="1270" anchor="ctr" anchorCtr="0">
            <a:noAutofit/>
          </a:bodyPr>
          <a:lstStyle/>
          <a:p>
            <a:pPr lvl="0" algn="l" defTabSz="889000">
              <a:spcBef>
                <a:spcPct val="0"/>
              </a:spcBef>
            </a:pPr>
            <a:r>
              <a:rPr lang="th-TH" sz="2000" b="1" kern="1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ทุนระดับ ป.เอก </a:t>
            </a:r>
            <a:r>
              <a:rPr lang="en-US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(PHD) </a:t>
            </a:r>
            <a:r>
              <a:rPr lang="en-US" sz="2000" b="1" kern="1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000" b="1" kern="1200" dirty="0" err="1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พวอ</a:t>
            </a:r>
            <a:r>
              <a:rPr lang="th-TH" sz="2000" b="1" kern="1200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2000" b="1" kern="1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000" b="1" kern="12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RRi</a:t>
            </a:r>
            <a:r>
              <a:rPr lang="en-US" sz="2000" b="1" kern="1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th-TH" sz="2000" b="1" kern="1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2000" b="1" kern="12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คปก</a:t>
            </a:r>
            <a:r>
              <a:rPr lang="th-TH" sz="2000" b="1" kern="1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 IRN</a:t>
            </a:r>
            <a:endParaRPr lang="en-US" sz="20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defTabSz="889000">
              <a:spcBef>
                <a:spcPct val="0"/>
              </a:spcBef>
            </a:pP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ทุนหลังปริญญาโท </a:t>
            </a:r>
            <a:r>
              <a:rPr lang="en-US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000" b="1" dirty="0" err="1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พวอ</a:t>
            </a:r>
            <a:r>
              <a:rPr lang="th-TH" sz="20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IRF(Postmaster), </a:t>
            </a:r>
            <a:endParaRPr lang="en-US" sz="20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defTabSz="889000">
              <a:spcBef>
                <a:spcPct val="0"/>
              </a:spcBef>
            </a:pP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ทุน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 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ป.โท</a:t>
            </a:r>
            <a:r>
              <a:rPr lang="th-TH" sz="2000" b="1" kern="1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MSD</a:t>
            </a:r>
            <a:r>
              <a:rPr lang="en-US" sz="2000" b="1" kern="1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th-TH" sz="2000" b="1" kern="1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kern="1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000" b="1" kern="1200" dirty="0" err="1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พวอ</a:t>
            </a:r>
            <a:r>
              <a:rPr lang="th-TH" sz="2000" b="1" kern="1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., 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ทุน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วิจัยมหาบัณฑิต 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สกว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ด้านสังคมฯ-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มนุษย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ฯ (</a:t>
            </a:r>
            <a:r>
              <a:rPr lang="en-US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MAG)</a:t>
            </a:r>
            <a:endParaRPr lang="th-TH" sz="20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14067" y="3338327"/>
            <a:ext cx="1136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เมธีวิจัย 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สกว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lang="en-US" sz="2000" dirty="0"/>
          </a:p>
        </p:txBody>
      </p:sp>
      <p:sp>
        <p:nvSpPr>
          <p:cNvPr id="29" name="Rectangle 28"/>
          <p:cNvSpPr/>
          <p:nvPr/>
        </p:nvSpPr>
        <p:spPr>
          <a:xfrm>
            <a:off x="3295511" y="2991929"/>
            <a:ext cx="13756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วุฒิเมธีวิจัย 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สกว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lang="en-US" sz="2000" dirty="0"/>
          </a:p>
        </p:txBody>
      </p:sp>
      <p:pic>
        <p:nvPicPr>
          <p:cNvPr id="1024" name="Picture 10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-99392"/>
            <a:ext cx="2104811" cy="2104811"/>
          </a:xfrm>
          <a:prstGeom prst="rect">
            <a:avLst/>
          </a:prstGeom>
        </p:spPr>
      </p:pic>
      <p:sp>
        <p:nvSpPr>
          <p:cNvPr id="1025" name="TextBox 1024"/>
          <p:cNvSpPr txBox="1"/>
          <p:nvPr/>
        </p:nvSpPr>
        <p:spPr>
          <a:xfrm>
            <a:off x="4446407" y="548680"/>
            <a:ext cx="557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TRF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40" name="TextBox 1039"/>
          <p:cNvSpPr txBox="1"/>
          <p:nvPr/>
        </p:nvSpPr>
        <p:spPr>
          <a:xfrm>
            <a:off x="0" y="6264697"/>
            <a:ext cx="9162088" cy="5486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endParaRPr lang="th-TH" sz="600" b="1" i="1" dirty="0" smtClean="0"/>
          </a:p>
          <a:p>
            <a:pPr algn="ctr"/>
            <a:r>
              <a:rPr lang="en-US" sz="2400" b="1" i="1" dirty="0" smtClean="0"/>
              <a:t>Download </a:t>
            </a:r>
            <a:r>
              <a:rPr lang="th-TH" sz="2400" b="1" i="1" dirty="0" smtClean="0"/>
              <a:t>รายละเอียดทุนต่างๆ ของ </a:t>
            </a:r>
            <a:r>
              <a:rPr lang="th-TH" sz="2400" b="1" i="1" dirty="0" err="1" smtClean="0"/>
              <a:t>สกว</a:t>
            </a:r>
            <a:r>
              <a:rPr lang="th-TH" sz="2400" b="1" i="1" dirty="0" smtClean="0"/>
              <a:t>. ได้ที่ </a:t>
            </a:r>
            <a:r>
              <a:rPr lang="en-US" sz="2400" b="1" i="1" dirty="0" smtClean="0"/>
              <a:t>:</a:t>
            </a:r>
            <a:r>
              <a:rPr lang="th-TH" sz="2400" b="1" i="1" dirty="0" smtClean="0"/>
              <a:t> </a:t>
            </a:r>
            <a:r>
              <a:rPr lang="en-US" sz="2400" b="1" i="1" dirty="0">
                <a:hlinkClick r:id="rId5"/>
              </a:rPr>
              <a:t>https://</a:t>
            </a:r>
            <a:r>
              <a:rPr lang="en-US" sz="2400" b="1" i="1" dirty="0" smtClean="0">
                <a:hlinkClick r:id="rId5"/>
              </a:rPr>
              <a:t>goo.gl/qikv3E</a:t>
            </a:r>
            <a:endParaRPr lang="en-US" sz="2400" b="1" i="1" dirty="0" smtClean="0"/>
          </a:p>
          <a:p>
            <a:pPr algn="ctr"/>
            <a:endParaRPr lang="en-US" sz="2400" b="1" i="1" dirty="0" smtClean="0"/>
          </a:p>
          <a:p>
            <a:pPr algn="ctr"/>
            <a:endParaRPr lang="th-TH" sz="2400" b="1" i="1" dirty="0" smtClean="0"/>
          </a:p>
          <a:p>
            <a:pPr algn="ctr"/>
            <a:endParaRPr lang="th-TH" sz="2400" b="1" i="1" dirty="0" smtClean="0"/>
          </a:p>
        </p:txBody>
      </p:sp>
      <p:sp>
        <p:nvSpPr>
          <p:cNvPr id="1042" name="Rectangle 1041"/>
          <p:cNvSpPr/>
          <p:nvPr/>
        </p:nvSpPr>
        <p:spPr>
          <a:xfrm rot="390067">
            <a:off x="5595569" y="917441"/>
            <a:ext cx="35117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ko-KR" sz="2400" b="1" kern="0" dirty="0">
                <a:solidFill>
                  <a:srgbClr val="FF0000"/>
                </a:solidFill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กลุ่มภารกิจวิจัยพื้นฐานและผลิต</a:t>
            </a:r>
            <a:r>
              <a:rPr lang="th-TH" altLang="ko-KR" sz="2400" b="1" kern="0" dirty="0" smtClean="0">
                <a:solidFill>
                  <a:srgbClr val="FF0000"/>
                </a:solidFill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นักวิจัย</a:t>
            </a:r>
          </a:p>
          <a:p>
            <a:r>
              <a:rPr lang="th-TH" sz="2000" b="1" kern="0" dirty="0" smtClean="0">
                <a:solidFill>
                  <a:srgbClr val="FF0000"/>
                </a:solidFill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(ฝ่ายวิชาการ, </a:t>
            </a:r>
            <a:r>
              <a:rPr lang="th-TH" sz="2000" b="1" kern="0" dirty="0" err="1" smtClean="0">
                <a:solidFill>
                  <a:srgbClr val="FF0000"/>
                </a:solidFill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คปก</a:t>
            </a:r>
            <a:r>
              <a:rPr lang="th-TH" sz="2000" b="1" kern="0" dirty="0" smtClean="0">
                <a:solidFill>
                  <a:srgbClr val="FF0000"/>
                </a:solidFill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., </a:t>
            </a:r>
            <a:r>
              <a:rPr lang="th-TH" sz="2000" b="1" kern="0" dirty="0" err="1" smtClean="0">
                <a:solidFill>
                  <a:srgbClr val="FF0000"/>
                </a:solidFill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พวอ</a:t>
            </a:r>
            <a:r>
              <a:rPr lang="th-TH" sz="2000" b="1" kern="0" dirty="0" smtClean="0">
                <a:solidFill>
                  <a:srgbClr val="FF0000"/>
                </a:solidFill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.,</a:t>
            </a:r>
            <a:r>
              <a:rPr lang="en-US" sz="2000" b="1" kern="0" dirty="0" smtClean="0">
                <a:solidFill>
                  <a:srgbClr val="FF0000"/>
                </a:solidFill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 IRN, </a:t>
            </a:r>
            <a:r>
              <a:rPr lang="th-TH" sz="2000" b="1" kern="0" dirty="0" smtClean="0">
                <a:solidFill>
                  <a:srgbClr val="FF0000"/>
                </a:solidFill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มนุษยศาสตร์)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20" name="รูปภาพ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6348" r="10046" b="8210"/>
          <a:stretch/>
        </p:blipFill>
        <p:spPr>
          <a:xfrm>
            <a:off x="8388424" y="110197"/>
            <a:ext cx="548104" cy="87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7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205681" y="1196752"/>
            <a:ext cx="7772400" cy="1470025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5400" dirty="0" smtClean="0">
                <a:ln w="11430">
                  <a:noFill/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โครงการพัฒนานักวิจัย</a:t>
            </a:r>
            <a:br>
              <a:rPr lang="th-TH" sz="5400" dirty="0" smtClean="0">
                <a:ln w="11430">
                  <a:noFill/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th-TH" sz="5400" dirty="0" smtClean="0">
                <a:ln w="11430">
                  <a:noFill/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และงานวิจัยเพื่ออุตสาหกรรม (</a:t>
            </a:r>
            <a:r>
              <a:rPr lang="th-TH" sz="5400" dirty="0" err="1" smtClean="0">
                <a:ln w="11430">
                  <a:noFill/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พวอ</a:t>
            </a:r>
            <a:r>
              <a:rPr lang="th-TH" sz="5400" dirty="0" smtClean="0">
                <a:ln w="11430">
                  <a:noFill/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.)</a:t>
            </a:r>
            <a:endParaRPr lang="en-US" sz="5400" dirty="0">
              <a:ln w="11430">
                <a:noFill/>
              </a:ln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ชื่อเรื่องรอง 2"/>
          <p:cNvSpPr txBox="1">
            <a:spLocks/>
          </p:cNvSpPr>
          <p:nvPr/>
        </p:nvSpPr>
        <p:spPr>
          <a:xfrm>
            <a:off x="2555776" y="3723231"/>
            <a:ext cx="6400800" cy="74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90000"/>
              <a:buFont typeface="Wingdings" panose="05000000000000000000" pitchFamily="2" charset="2"/>
              <a:buNone/>
              <a:defRPr sz="28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th-TH" sz="3200" dirty="0" smtClean="0">
                <a:solidFill>
                  <a:schemeClr val="tx1"/>
                </a:solidFill>
              </a:rPr>
              <a:t>สำนักงานกองทุนสนับสนุนการวิจัย (</a:t>
            </a:r>
            <a:r>
              <a:rPr lang="th-TH" sz="3200" dirty="0" err="1" smtClean="0">
                <a:solidFill>
                  <a:schemeClr val="tx1"/>
                </a:solidFill>
              </a:rPr>
              <a:t>สกว</a:t>
            </a:r>
            <a:r>
              <a:rPr lang="th-TH" sz="3200" dirty="0" smtClean="0">
                <a:solidFill>
                  <a:schemeClr val="tx1"/>
                </a:solidFill>
              </a:rPr>
              <a:t>.)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5" name="กลุ่ม 4"/>
          <p:cNvGrpSpPr/>
          <p:nvPr/>
        </p:nvGrpSpPr>
        <p:grpSpPr>
          <a:xfrm>
            <a:off x="250869" y="3940060"/>
            <a:ext cx="2160891" cy="2186017"/>
            <a:chOff x="228600" y="2209800"/>
            <a:chExt cx="3276600" cy="3314700"/>
          </a:xfrm>
        </p:grpSpPr>
        <p:sp>
          <p:nvSpPr>
            <p:cNvPr id="6" name="AutoShape 2068" descr="Industry&amp;Construction(imageState)01"/>
            <p:cNvSpPr>
              <a:spLocks noChangeArrowheads="1"/>
            </p:cNvSpPr>
            <p:nvPr/>
          </p:nvSpPr>
          <p:spPr bwMode="gray">
            <a:xfrm>
              <a:off x="228600" y="3048000"/>
              <a:ext cx="1752600" cy="1600200"/>
            </a:xfrm>
            <a:prstGeom prst="hexagon">
              <a:avLst>
                <a:gd name="adj" fmla="val 27381"/>
                <a:gd name="vf" fmla="val 115470"/>
              </a:avLst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dist="148106" dir="1857825" algn="ctr" rotWithShape="0">
                <a:srgbClr val="666633">
                  <a:alpha val="32001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ko-KR" altLang="en-US" sz="2800">
                <a:solidFill>
                  <a:srgbClr val="333389"/>
                </a:solidFill>
                <a:ea typeface="굴림" pitchFamily="50" charset="-127"/>
              </a:endParaRPr>
            </a:p>
          </p:txBody>
        </p:sp>
        <p:sp>
          <p:nvSpPr>
            <p:cNvPr id="7" name="AutoShape 2069" descr="Industry&amp;Construction(imageState)02"/>
            <p:cNvSpPr>
              <a:spLocks noChangeArrowheads="1"/>
            </p:cNvSpPr>
            <p:nvPr/>
          </p:nvSpPr>
          <p:spPr bwMode="gray">
            <a:xfrm>
              <a:off x="1676400" y="2209800"/>
              <a:ext cx="1828800" cy="1600200"/>
            </a:xfrm>
            <a:prstGeom prst="hexagon">
              <a:avLst>
                <a:gd name="adj" fmla="val 28571"/>
                <a:gd name="vf" fmla="val 115470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dist="148106" dir="1857825" algn="ctr" rotWithShape="0">
                <a:srgbClr val="666633">
                  <a:alpha val="32001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ko-KR" altLang="en-US" sz="2800">
                <a:solidFill>
                  <a:srgbClr val="333389"/>
                </a:solidFill>
                <a:ea typeface="굴림" pitchFamily="50" charset="-127"/>
              </a:endParaRPr>
            </a:p>
          </p:txBody>
        </p:sp>
        <p:sp>
          <p:nvSpPr>
            <p:cNvPr id="8" name="AutoShape 2070" descr="Industry&amp;Construction(imageState)05"/>
            <p:cNvSpPr>
              <a:spLocks noChangeArrowheads="1"/>
            </p:cNvSpPr>
            <p:nvPr/>
          </p:nvSpPr>
          <p:spPr bwMode="gray">
            <a:xfrm>
              <a:off x="1638300" y="3924300"/>
              <a:ext cx="1828800" cy="1600200"/>
            </a:xfrm>
            <a:prstGeom prst="hexagon">
              <a:avLst>
                <a:gd name="adj" fmla="val 28571"/>
                <a:gd name="vf" fmla="val 115470"/>
              </a:avLst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dist="148106" dir="1857825" algn="ctr" rotWithShape="0">
                <a:srgbClr val="666633">
                  <a:alpha val="32001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ko-KR" altLang="en-US" sz="2800">
                <a:solidFill>
                  <a:srgbClr val="333389"/>
                </a:solidFill>
                <a:ea typeface="굴림" pitchFamily="50" charset="-127"/>
              </a:endParaRPr>
            </a:p>
          </p:txBody>
        </p:sp>
      </p:grpSp>
      <p:pic>
        <p:nvPicPr>
          <p:cNvPr id="9" name="Picture 2" descr="C:\Users\Satit.TRF\Pictures\TRF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4720668"/>
            <a:ext cx="613618" cy="102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Satit.TRF\AppData\Local\Microsoft\Windows\Temporary Internet Files\Content.IE5\BBDZ2BKN\RRi-Logo-NEW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7" t="14178" r="6325" b="9180"/>
          <a:stretch>
            <a:fillRect/>
          </a:stretch>
        </p:blipFill>
        <p:spPr bwMode="auto">
          <a:xfrm>
            <a:off x="7473297" y="4757211"/>
            <a:ext cx="1339263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04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624"/>
            <a:ext cx="9144000" cy="864096"/>
          </a:xfrm>
        </p:spPr>
        <p:txBody>
          <a:bodyPr>
            <a:no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cs typeface="+mn-cs"/>
              </a:rPr>
              <a:t>โครงการพัฒนานักวิจัยและงานวิจัยเพื่ออุตสาหกรรม</a:t>
            </a:r>
            <a:endParaRPr lang="en-US" sz="4000" b="1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565" y="6021288"/>
            <a:ext cx="938487" cy="59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299009" y="908720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</a:rPr>
              <a:t>วัตถุประสงค์</a:t>
            </a:r>
            <a:endParaRPr lang="en-US" sz="2800" b="1" dirty="0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graphicFrame>
        <p:nvGraphicFramePr>
          <p:cNvPr id="48" name="Diagram 47"/>
          <p:cNvGraphicFramePr/>
          <p:nvPr>
            <p:extLst>
              <p:ext uri="{D42A27DB-BD31-4B8C-83A1-F6EECF244321}">
                <p14:modId xmlns:p14="http://schemas.microsoft.com/office/powerpoint/2010/main" val="2694042532"/>
              </p:ext>
            </p:extLst>
          </p:nvPr>
        </p:nvGraphicFramePr>
        <p:xfrm>
          <a:off x="-345305" y="764704"/>
          <a:ext cx="9381801" cy="3547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5" name="Down Arrow 54"/>
          <p:cNvSpPr/>
          <p:nvPr/>
        </p:nvSpPr>
        <p:spPr>
          <a:xfrm rot="19447851">
            <a:off x="3820369" y="3811657"/>
            <a:ext cx="636587" cy="562576"/>
          </a:xfrm>
          <a:prstGeom prst="downArrow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 rot="21015176">
            <a:off x="4572842" y="3755234"/>
            <a:ext cx="636587" cy="562576"/>
          </a:xfrm>
          <a:prstGeom prst="downArrow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Down Arrow 57"/>
          <p:cNvSpPr/>
          <p:nvPr/>
        </p:nvSpPr>
        <p:spPr>
          <a:xfrm rot="666089">
            <a:off x="5417800" y="3767175"/>
            <a:ext cx="636587" cy="562576"/>
          </a:xfrm>
          <a:prstGeom prst="downArrow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Down Arrow 58"/>
          <p:cNvSpPr/>
          <p:nvPr/>
        </p:nvSpPr>
        <p:spPr>
          <a:xfrm rot="1771526">
            <a:off x="6181456" y="3767175"/>
            <a:ext cx="636587" cy="562576"/>
          </a:xfrm>
          <a:prstGeom prst="downArrow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211960" y="4637160"/>
            <a:ext cx="46199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</a:rPr>
              <a:t>เป้าหมาย ระยะเวลา 15 ปี</a:t>
            </a:r>
          </a:p>
          <a:p>
            <a:r>
              <a:rPr lang="th-TH" sz="2000" b="1" dirty="0">
                <a:solidFill>
                  <a:prstClr val="white"/>
                </a:solidFill>
              </a:rPr>
              <a:t>1. ทุนระดับปริญญา</a:t>
            </a:r>
            <a:r>
              <a:rPr lang="th-TH" sz="2000" b="1" dirty="0">
                <a:solidFill>
                  <a:srgbClr val="FFFF00"/>
                </a:solidFill>
              </a:rPr>
              <a:t>โท</a:t>
            </a:r>
            <a:r>
              <a:rPr lang="th-TH" sz="2000" b="1" dirty="0">
                <a:solidFill>
                  <a:prstClr val="white"/>
                </a:solidFill>
              </a:rPr>
              <a:t> 11,400 คน</a:t>
            </a:r>
          </a:p>
          <a:p>
            <a:r>
              <a:rPr lang="th-TH" sz="2000" b="1" dirty="0">
                <a:solidFill>
                  <a:prstClr val="white"/>
                </a:solidFill>
              </a:rPr>
              <a:t>2. ทุนระดับปริญญา</a:t>
            </a:r>
            <a:r>
              <a:rPr lang="th-TH" sz="2000" b="1" dirty="0">
                <a:solidFill>
                  <a:srgbClr val="FFFF00"/>
                </a:solidFill>
              </a:rPr>
              <a:t>เอก</a:t>
            </a:r>
            <a:r>
              <a:rPr lang="th-TH" sz="2000" b="1" dirty="0">
                <a:solidFill>
                  <a:prstClr val="white"/>
                </a:solidFill>
              </a:rPr>
              <a:t> 10,500 คน</a:t>
            </a:r>
          </a:p>
          <a:p>
            <a:r>
              <a:rPr lang="th-TH" sz="2000" b="1" dirty="0">
                <a:solidFill>
                  <a:prstClr val="white"/>
                </a:solidFill>
              </a:rPr>
              <a:t>3. ทุน</a:t>
            </a:r>
            <a:r>
              <a:rPr lang="th-TH" sz="2000" b="1" dirty="0">
                <a:solidFill>
                  <a:srgbClr val="FFFF00"/>
                </a:solidFill>
              </a:rPr>
              <a:t>วิจัย</a:t>
            </a:r>
            <a:r>
              <a:rPr lang="th-TH" sz="2000" b="1" dirty="0">
                <a:solidFill>
                  <a:prstClr val="white"/>
                </a:solidFill>
              </a:rPr>
              <a:t>เพื่อแก้ปัญหาภาคอุตสาหกรรม 1,050 โครงการ</a:t>
            </a:r>
          </a:p>
          <a:p>
            <a:r>
              <a:rPr lang="th-TH" sz="2000" b="1" dirty="0">
                <a:solidFill>
                  <a:prstClr val="white"/>
                </a:solidFill>
              </a:rPr>
              <a:t>4. เครือข่ายนักวิจัย 400 เครือข่าย</a:t>
            </a:r>
            <a:endParaRPr lang="en-US" sz="2000" b="1" dirty="0">
              <a:solidFill>
                <a:prstClr val="white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97" y="4722589"/>
            <a:ext cx="19621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ight Brace 45"/>
          <p:cNvSpPr/>
          <p:nvPr/>
        </p:nvSpPr>
        <p:spPr>
          <a:xfrm>
            <a:off x="7020272" y="5195280"/>
            <a:ext cx="216024" cy="432048"/>
          </a:xfrm>
          <a:prstGeom prst="rightBrace">
            <a:avLst/>
          </a:prstGeom>
          <a:noFill/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308304" y="5086925"/>
            <a:ext cx="1685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white"/>
                </a:solidFill>
              </a:rPr>
              <a:t>สาขา</a:t>
            </a:r>
            <a:r>
              <a:rPr lang="th-TH" b="1" dirty="0" smtClean="0">
                <a:solidFill>
                  <a:prstClr val="white"/>
                </a:solidFill>
              </a:rPr>
              <a:t>วิทยาศาสตร์</a:t>
            </a:r>
          </a:p>
          <a:p>
            <a:r>
              <a:rPr lang="th-TH" b="1" dirty="0" smtClean="0">
                <a:solidFill>
                  <a:prstClr val="white"/>
                </a:solidFill>
              </a:rPr>
              <a:t>และ</a:t>
            </a:r>
            <a:r>
              <a:rPr lang="th-TH" b="1" dirty="0">
                <a:solidFill>
                  <a:prstClr val="white"/>
                </a:solidFill>
              </a:rPr>
              <a:t>เทคโนโลยี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71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15616" y="361950"/>
            <a:ext cx="8028384" cy="717550"/>
          </a:xfrm>
        </p:spPr>
        <p:txBody>
          <a:bodyPr>
            <a:normAutofit/>
          </a:bodyPr>
          <a:lstStyle/>
          <a:p>
            <a:r>
              <a:rPr lang="th-TH" sz="4000" dirty="0"/>
              <a:t>โครงการพัฒนานักวิจัยและงานวิจัยเพื่ออุตสาหกรรม</a:t>
            </a:r>
            <a:endParaRPr lang="en-US" sz="4000" dirty="0"/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กลุ่ม 7"/>
          <p:cNvGrpSpPr/>
          <p:nvPr/>
        </p:nvGrpSpPr>
        <p:grpSpPr>
          <a:xfrm>
            <a:off x="1276938" y="1369089"/>
            <a:ext cx="2664296" cy="1440160"/>
            <a:chOff x="1043608" y="1052736"/>
            <a:chExt cx="2664296" cy="1440160"/>
          </a:xfrm>
        </p:grpSpPr>
        <p:pic>
          <p:nvPicPr>
            <p:cNvPr id="5" name="Picture 2" descr="C:\Users\Satit.TRF\AppData\Local\Microsoft\Windows\Temporary Internet Files\Content.IE5\BBDZ2BKN\RRi-Logo-NEW.g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767" t="14179" r="6325" b="9179"/>
            <a:stretch/>
          </p:blipFill>
          <p:spPr bwMode="auto">
            <a:xfrm>
              <a:off x="2151148" y="1283789"/>
              <a:ext cx="1452444" cy="937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1124744"/>
              <a:ext cx="891515" cy="1368152"/>
            </a:xfrm>
            <a:prstGeom prst="rect">
              <a:avLst/>
            </a:prstGeom>
          </p:spPr>
        </p:pic>
        <p:sp>
          <p:nvSpPr>
            <p:cNvPr id="7" name="สี่เหลี่ยมผืนผ้ามุมมน 6"/>
            <p:cNvSpPr/>
            <p:nvPr/>
          </p:nvSpPr>
          <p:spPr>
            <a:xfrm>
              <a:off x="1043608" y="1052736"/>
              <a:ext cx="2664296" cy="1440160"/>
            </a:xfrm>
            <a:prstGeom prst="roundRect">
              <a:avLst/>
            </a:prstGeom>
            <a:noFill/>
            <a:ln w="76200"/>
            <a:effectLst>
              <a:outerShdw blurRad="50800" dist="508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ลูกศรขวา 17"/>
          <p:cNvSpPr/>
          <p:nvPr/>
        </p:nvSpPr>
        <p:spPr>
          <a:xfrm rot="16200000" flipH="1" flipV="1">
            <a:off x="2050582" y="3577171"/>
            <a:ext cx="720080" cy="5040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ลูกศรขวา 19"/>
          <p:cNvSpPr/>
          <p:nvPr/>
        </p:nvSpPr>
        <p:spPr>
          <a:xfrm flipV="1">
            <a:off x="4734348" y="1873145"/>
            <a:ext cx="720080" cy="5040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2090" y="2888386"/>
            <a:ext cx="4213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โจทย์วิจัยต้องมาจากภาคอุตสาหกรรม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1" name="กลุ่ม 10"/>
          <p:cNvGrpSpPr/>
          <p:nvPr/>
        </p:nvGrpSpPr>
        <p:grpSpPr>
          <a:xfrm>
            <a:off x="5796137" y="1487957"/>
            <a:ext cx="2016224" cy="2178174"/>
            <a:chOff x="5544109" y="3494621"/>
            <a:chExt cx="2124235" cy="2178174"/>
          </a:xfrm>
        </p:grpSpPr>
        <p:sp>
          <p:nvSpPr>
            <p:cNvPr id="12" name="สี่เหลี่ยมผืนผ้า 11"/>
            <p:cNvSpPr/>
            <p:nvPr/>
          </p:nvSpPr>
          <p:spPr>
            <a:xfrm>
              <a:off x="5544109" y="3494621"/>
              <a:ext cx="2124235" cy="217817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th-TH" sz="2200" b="1" dirty="0" smtClean="0">
                  <a:latin typeface="Cordia New" panose="020B0304020202020204" pitchFamily="34" charset="-34"/>
                  <a:cs typeface="Cordia New" panose="020B0304020202020204" pitchFamily="34" charset="-34"/>
                </a:rPr>
                <a:t>ทุนเสริมสร้าง</a:t>
              </a:r>
              <a:r>
                <a:rPr lang="th-TH" sz="2200" b="1" dirty="0" smtClean="0">
                  <a:solidFill>
                    <a:srgbClr val="FF0000"/>
                  </a:solidFill>
                  <a:latin typeface="Cordia New" panose="020B0304020202020204" pitchFamily="34" charset="-34"/>
                  <a:cs typeface="Cordia New" panose="020B0304020202020204" pitchFamily="34" charset="-34"/>
                </a:rPr>
                <a:t>งานวิจัย</a:t>
              </a:r>
              <a:r>
                <a:rPr lang="th-TH" sz="2200" b="1" dirty="0" smtClean="0">
                  <a:latin typeface="Cordia New" panose="020B0304020202020204" pitchFamily="34" charset="-34"/>
                  <a:cs typeface="Cordia New" panose="020B0304020202020204" pitchFamily="34" charset="-34"/>
                </a:rPr>
                <a:t>ภาคอุตสาหกรรม</a:t>
              </a:r>
              <a:r>
                <a:rPr lang="en-US" sz="2200" b="1" dirty="0" smtClean="0">
                  <a:latin typeface="Cordia New" panose="020B0304020202020204" pitchFamily="34" charset="-34"/>
                  <a:cs typeface="Cordia New" panose="020B0304020202020204" pitchFamily="34" charset="-34"/>
                </a:rPr>
                <a:t> (</a:t>
              </a:r>
              <a:r>
                <a:rPr lang="en-US" sz="2200" b="1" dirty="0" err="1" smtClean="0">
                  <a:latin typeface="Cordia New" panose="020B0304020202020204" pitchFamily="34" charset="-34"/>
                  <a:cs typeface="Cordia New" panose="020B0304020202020204" pitchFamily="34" charset="-34"/>
                </a:rPr>
                <a:t>SuRF</a:t>
              </a:r>
              <a:r>
                <a:rPr lang="en-US" sz="2200" b="1" dirty="0" smtClean="0">
                  <a:latin typeface="Cordia New" panose="020B0304020202020204" pitchFamily="34" charset="-34"/>
                  <a:cs typeface="Cordia New" panose="020B0304020202020204" pitchFamily="34" charset="-34"/>
                </a:rPr>
                <a:t>)</a:t>
              </a:r>
              <a:endParaRPr lang="en-US" sz="2200" b="1" dirty="0"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7520" y="4653136"/>
              <a:ext cx="558077" cy="1007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6131" y="4652072"/>
              <a:ext cx="1061390" cy="10207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สี่เหลี่ยมผืนผ้า 14"/>
          <p:cNvSpPr/>
          <p:nvPr/>
        </p:nvSpPr>
        <p:spPr>
          <a:xfrm>
            <a:off x="1241188" y="4330603"/>
            <a:ext cx="2394708" cy="22099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th-TH" sz="22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ทุน</a:t>
            </a:r>
            <a:r>
              <a:rPr lang="th-TH" sz="2200" b="1" dirty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การศึกษา</a:t>
            </a:r>
            <a:r>
              <a:rPr lang="th-TH" sz="22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วิจัย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th-TH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ทุนระดับ</a:t>
            </a:r>
            <a:r>
              <a:rPr lang="th-TH" sz="2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ปริญญา</a:t>
            </a:r>
            <a:r>
              <a:rPr lang="th-TH" sz="2200" dirty="0" smtClean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โท</a:t>
            </a:r>
            <a:endParaRPr lang="th-TH" sz="2200" dirty="0">
              <a:solidFill>
                <a:srgbClr val="FF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th-TH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ทุนระดับ</a:t>
            </a:r>
            <a:r>
              <a:rPr lang="th-TH" sz="2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ปริญญา</a:t>
            </a:r>
            <a:r>
              <a:rPr lang="th-TH" sz="2200" dirty="0" smtClean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เอก</a:t>
            </a:r>
            <a:endParaRPr lang="en-US" sz="2200" dirty="0">
              <a:solidFill>
                <a:srgbClr val="FF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58" y="5519736"/>
            <a:ext cx="576064" cy="96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188" y="5503187"/>
            <a:ext cx="1061390" cy="102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กลุ่ม 10"/>
          <p:cNvGrpSpPr/>
          <p:nvPr/>
        </p:nvGrpSpPr>
        <p:grpSpPr>
          <a:xfrm>
            <a:off x="4494001" y="4347170"/>
            <a:ext cx="3426370" cy="2193427"/>
            <a:chOff x="5124188" y="3494621"/>
            <a:chExt cx="3426370" cy="2193427"/>
          </a:xfrm>
        </p:grpSpPr>
        <p:sp>
          <p:nvSpPr>
            <p:cNvPr id="19" name="สี่เหลี่ยมผืนผ้า 11"/>
            <p:cNvSpPr/>
            <p:nvPr/>
          </p:nvSpPr>
          <p:spPr>
            <a:xfrm>
              <a:off x="5124188" y="3494621"/>
              <a:ext cx="3426370" cy="219342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th-TH" sz="2200" b="1" dirty="0">
                  <a:latin typeface="Cordia New" panose="020B0304020202020204" pitchFamily="34" charset="-34"/>
                  <a:cs typeface="Cordia New" panose="020B0304020202020204" pitchFamily="34" charset="-34"/>
                </a:rPr>
                <a:t>ทุน</a:t>
              </a:r>
              <a:r>
                <a:rPr lang="th-TH" sz="2200" b="1" dirty="0">
                  <a:solidFill>
                    <a:srgbClr val="FF0000"/>
                  </a:solidFill>
                  <a:latin typeface="Cordia New" panose="020B0304020202020204" pitchFamily="34" charset="-34"/>
                  <a:cs typeface="Cordia New" panose="020B0304020202020204" pitchFamily="34" charset="-34"/>
                </a:rPr>
                <a:t>นักวิจัย</a:t>
              </a:r>
              <a:r>
                <a:rPr lang="th-TH" sz="2200" b="1" dirty="0">
                  <a:latin typeface="Cordia New" panose="020B0304020202020204" pitchFamily="34" charset="-34"/>
                  <a:cs typeface="Cordia New" panose="020B0304020202020204" pitchFamily="34" charset="-34"/>
                </a:rPr>
                <a:t>เพื่อ</a:t>
              </a:r>
              <a:r>
                <a:rPr lang="th-TH" sz="2200" b="1" dirty="0" smtClean="0">
                  <a:latin typeface="Cordia New" panose="020B0304020202020204" pitchFamily="34" charset="-34"/>
                  <a:cs typeface="Cordia New" panose="020B0304020202020204" pitchFamily="34" charset="-34"/>
                </a:rPr>
                <a:t>อุตสาหกรรม</a:t>
              </a:r>
              <a:r>
                <a:rPr lang="en-US" sz="2200" b="1" dirty="0" smtClean="0">
                  <a:latin typeface="Cordia New" panose="020B0304020202020204" pitchFamily="34" charset="-34"/>
                  <a:cs typeface="Cordia New" panose="020B0304020202020204" pitchFamily="34" charset="-34"/>
                </a:rPr>
                <a:t> (IRF)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th-TH" sz="2200" dirty="0" smtClean="0">
                  <a:latin typeface="Cordia New" panose="020B0304020202020204" pitchFamily="34" charset="-34"/>
                  <a:cs typeface="Cordia New" panose="020B0304020202020204" pitchFamily="34" charset="-34"/>
                </a:rPr>
                <a:t>นักวิจัยวุฒิปริญญา</a:t>
              </a:r>
              <a:r>
                <a:rPr lang="th-TH" sz="2200" dirty="0" smtClean="0">
                  <a:solidFill>
                    <a:schemeClr val="tx1"/>
                  </a:solidFill>
                  <a:latin typeface="Cordia New" panose="020B0304020202020204" pitchFamily="34" charset="-34"/>
                  <a:cs typeface="Cordia New" panose="020B0304020202020204" pitchFamily="34" charset="-34"/>
                </a:rPr>
                <a:t>โท</a:t>
              </a:r>
              <a:r>
                <a:rPr lang="th-TH" sz="2200" dirty="0" smtClean="0">
                  <a:solidFill>
                    <a:srgbClr val="FF0000"/>
                  </a:solidFill>
                  <a:latin typeface="Cordia New" panose="020B0304020202020204" pitchFamily="34" charset="-34"/>
                  <a:cs typeface="Cordia New" panose="020B0304020202020204" pitchFamily="34" charset="-34"/>
                </a:rPr>
                <a:t> (</a:t>
              </a:r>
              <a:r>
                <a:rPr lang="en-US" sz="2200" dirty="0" smtClean="0">
                  <a:solidFill>
                    <a:srgbClr val="FF0000"/>
                  </a:solidFill>
                  <a:latin typeface="Cordia New" panose="020B0304020202020204" pitchFamily="34" charset="-34"/>
                  <a:cs typeface="Cordia New" panose="020B0304020202020204" pitchFamily="34" charset="-34"/>
                </a:rPr>
                <a:t>Postmaster)</a:t>
              </a:r>
              <a:endParaRPr lang="th-TH" sz="2200" dirty="0" smtClean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th-TH" sz="2200" dirty="0" smtClean="0">
                  <a:latin typeface="Cordia New" panose="020B0304020202020204" pitchFamily="34" charset="-34"/>
                  <a:cs typeface="Cordia New" panose="020B0304020202020204" pitchFamily="34" charset="-34"/>
                </a:rPr>
                <a:t>นักวิจัยวุฒิปริญญา</a:t>
              </a:r>
              <a:r>
                <a:rPr lang="th-TH" sz="2200" dirty="0" smtClean="0">
                  <a:solidFill>
                    <a:schemeClr val="tx1"/>
                  </a:solidFill>
                  <a:latin typeface="Cordia New" panose="020B0304020202020204" pitchFamily="34" charset="-34"/>
                  <a:cs typeface="Cordia New" panose="020B0304020202020204" pitchFamily="34" charset="-34"/>
                </a:rPr>
                <a:t>เอก</a:t>
              </a:r>
              <a:r>
                <a:rPr lang="en-US" sz="2200" dirty="0" smtClean="0">
                  <a:solidFill>
                    <a:srgbClr val="FF0000"/>
                  </a:solidFill>
                  <a:latin typeface="Cordia New" panose="020B0304020202020204" pitchFamily="34" charset="-34"/>
                  <a:cs typeface="Cordia New" panose="020B0304020202020204" pitchFamily="34" charset="-34"/>
                </a:rPr>
                <a:t> (Postdoc)</a:t>
              </a:r>
              <a:endParaRPr lang="en-US" sz="2200" dirty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4435" y="4681000"/>
              <a:ext cx="558077" cy="1007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0219" y="4640870"/>
              <a:ext cx="1061390" cy="10207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ลูกศรขวา 19"/>
          <p:cNvSpPr/>
          <p:nvPr/>
        </p:nvSpPr>
        <p:spPr>
          <a:xfrm rot="2378521" flipV="1">
            <a:off x="4061953" y="3577170"/>
            <a:ext cx="720080" cy="5040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7"/>
          <p:cNvGrpSpPr/>
          <p:nvPr/>
        </p:nvGrpSpPr>
        <p:grpSpPr>
          <a:xfrm>
            <a:off x="2374650" y="5503187"/>
            <a:ext cx="576000" cy="990361"/>
            <a:chOff x="2374650" y="5503187"/>
            <a:chExt cx="576000" cy="990361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4650" y="5503187"/>
              <a:ext cx="576000" cy="990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2374650" y="6170265"/>
              <a:ext cx="552767" cy="2308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Advisor</a:t>
              </a:r>
              <a:endParaRPr lang="en-US" sz="900" dirty="0"/>
            </a:p>
          </p:txBody>
        </p:sp>
      </p:grpSp>
      <p:grpSp>
        <p:nvGrpSpPr>
          <p:cNvPr id="26" name="Group 28"/>
          <p:cNvGrpSpPr/>
          <p:nvPr/>
        </p:nvGrpSpPr>
        <p:grpSpPr>
          <a:xfrm>
            <a:off x="6084168" y="5533549"/>
            <a:ext cx="576064" cy="990361"/>
            <a:chOff x="6084168" y="5533549"/>
            <a:chExt cx="576064" cy="990361"/>
          </a:xfrm>
        </p:grpSpPr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232" y="5533549"/>
              <a:ext cx="576000" cy="990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6084168" y="6222504"/>
              <a:ext cx="552767" cy="23083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Mentor</a:t>
              </a:r>
              <a:endParaRPr lang="en-US" sz="900" dirty="0"/>
            </a:p>
          </p:txBody>
        </p:sp>
      </p:grpSp>
      <p:pic>
        <p:nvPicPr>
          <p:cNvPr id="1028" name="Picture 4" descr="http://samen.co.nz/wp-content/uploads/2016/04/new_sig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988472"/>
            <a:ext cx="1634880" cy="71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67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ทุนการศึกษา</a:t>
            </a:r>
            <a:r>
              <a:rPr lang="th-TH" dirty="0" smtClean="0"/>
              <a:t>วิจัย (โท/เอก)</a:t>
            </a:r>
            <a:endParaRPr lang="th-TH" dirty="0"/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4" name="AutoShape 7"/>
          <p:cNvSpPr>
            <a:spLocks noChangeArrowheads="1"/>
          </p:cNvSpPr>
          <p:nvPr/>
        </p:nvSpPr>
        <p:spPr bwMode="gray">
          <a:xfrm>
            <a:off x="3553026" y="1677657"/>
            <a:ext cx="5267445" cy="1183663"/>
          </a:xfrm>
          <a:prstGeom prst="roundRect">
            <a:avLst>
              <a:gd name="adj" fmla="val 8628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alpha val="19000"/>
                  <a:lumMod val="47000"/>
                  <a:lumOff val="53000"/>
                </a:schemeClr>
              </a:gs>
            </a:gsLst>
            <a:lin ang="0" scaled="1"/>
            <a:tileRect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35003" dir="2928844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108000" anchor="t" anchorCtr="0"/>
          <a:lstStyle/>
          <a:p>
            <a:pPr marL="452438" eaLnBrk="0" hangingPunct="0"/>
            <a:r>
              <a:rPr lang="th-TH" altLang="en-US" sz="2400" b="1" u="sng" dirty="0" smtClean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ผู้ประกอบการร่วมสนับสนุนบางส่วน </a:t>
            </a:r>
            <a:r>
              <a:rPr lang="th-TH" altLang="en-US" sz="2400" b="1" u="sng" dirty="0" smtClean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(ปริญญาโท)</a:t>
            </a:r>
            <a:endParaRPr lang="th-TH" altLang="en-US" sz="2400" dirty="0" smtClean="0">
              <a:solidFill>
                <a:srgbClr val="FF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5" name="AutoShape 8"/>
          <p:cNvSpPr>
            <a:spLocks noChangeArrowheads="1"/>
          </p:cNvSpPr>
          <p:nvPr/>
        </p:nvSpPr>
        <p:spPr bwMode="gray">
          <a:xfrm>
            <a:off x="3520862" y="2005534"/>
            <a:ext cx="562954" cy="527907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6" name="AutoShape 3"/>
          <p:cNvSpPr>
            <a:spLocks noChangeArrowheads="1"/>
          </p:cNvSpPr>
          <p:nvPr/>
        </p:nvSpPr>
        <p:spPr bwMode="gray">
          <a:xfrm>
            <a:off x="395536" y="2469745"/>
            <a:ext cx="2952328" cy="2577261"/>
          </a:xfrm>
          <a:prstGeom prst="rightArrow">
            <a:avLst>
              <a:gd name="adj1" fmla="val 62787"/>
              <a:gd name="adj2" fmla="val 41259"/>
            </a:avLst>
          </a:prstGeom>
          <a:solidFill>
            <a:schemeClr val="bg1">
              <a:alpha val="50000"/>
            </a:schemeClr>
          </a:solidFill>
          <a:ln w="38100" cap="rnd" algn="ctr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black">
          <a:xfrm>
            <a:off x="366021" y="1512390"/>
            <a:ext cx="290835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20650" indent="-120650"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>
              <a:buFont typeface="Wingdings" pitchFamily="2" charset="2"/>
              <a:buNone/>
            </a:pPr>
            <a:r>
              <a:rPr lang="th-TH" alt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rdia New" panose="020B0304020202020204" pitchFamily="34" charset="-34"/>
                <a:cs typeface="Cordia New" panose="020B0304020202020204" pitchFamily="34" charset="-34"/>
              </a:rPr>
              <a:t>การร่วมสนับสนุนของ</a:t>
            </a:r>
          </a:p>
          <a:p>
            <a:pPr algn="ctr" eaLnBrk="0" hangingPunct="0">
              <a:buFont typeface="Wingdings" pitchFamily="2" charset="2"/>
              <a:buNone/>
            </a:pPr>
            <a:r>
              <a:rPr lang="th-TH" alt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rdia New" panose="020B0304020202020204" pitchFamily="34" charset="-34"/>
                <a:cs typeface="Cordia New" panose="020B0304020202020204" pitchFamily="34" charset="-34"/>
              </a:rPr>
              <a:t>ภาคอุตสาหกรรม</a:t>
            </a:r>
            <a:endParaRPr lang="en-US" alt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77581" y="2085782"/>
            <a:ext cx="436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2"/>
              </a:buClr>
              <a:buSzPct val="80000"/>
              <a:buFont typeface="Wingdings" panose="05000000000000000000" pitchFamily="2" charset="2"/>
              <a:buChar char="q"/>
            </a:pPr>
            <a:r>
              <a:rPr lang="th-TH" sz="2400" b="1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ระดับปริญญาโท (ไม่น้อยกว่า 40,000 บาท)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537621" y="2445822"/>
            <a:ext cx="4104456" cy="830997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L="342900" lvl="1" indent="-3429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th-TH" sz="2400" b="1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4</a:t>
            </a:r>
            <a:r>
              <a:rPr lang="en-US" sz="2400" b="1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0,000</a:t>
            </a:r>
            <a:endParaRPr lang="th-TH" sz="2400" b="1" dirty="0" smtClean="0">
              <a:solidFill>
                <a:srgbClr val="0070C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342900" lvl="1" indent="-342900"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th-TH" sz="2400" b="1" dirty="0" smtClean="0">
              <a:solidFill>
                <a:srgbClr val="0070C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342900" lvl="1" indent="-3429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th-TH" sz="2400" b="1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6</a:t>
            </a:r>
            <a:r>
              <a:rPr lang="en-US" sz="2400" b="1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0,000</a:t>
            </a:r>
          </a:p>
          <a:p>
            <a:pPr marL="342900" lvl="1" indent="-342900"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th-TH" sz="2400" b="1" dirty="0">
              <a:solidFill>
                <a:srgbClr val="0070C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342900" lvl="1" indent="-3429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th-TH" sz="2400" b="1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100,000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44" y="3103935"/>
            <a:ext cx="2310764" cy="129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AutoShape 7"/>
          <p:cNvSpPr>
            <a:spLocks noChangeArrowheads="1"/>
          </p:cNvSpPr>
          <p:nvPr/>
        </p:nvSpPr>
        <p:spPr bwMode="gray">
          <a:xfrm>
            <a:off x="3524045" y="3117817"/>
            <a:ext cx="5296425" cy="1183663"/>
          </a:xfrm>
          <a:prstGeom prst="roundRect">
            <a:avLst>
              <a:gd name="adj" fmla="val 8628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alpha val="19000"/>
                  <a:lumMod val="47000"/>
                  <a:lumOff val="53000"/>
                </a:schemeClr>
              </a:gs>
            </a:gsLst>
            <a:lin ang="0" scaled="1"/>
            <a:tileRect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35003" dir="2928844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108000" anchor="t" anchorCtr="0"/>
          <a:lstStyle/>
          <a:p>
            <a:pPr marL="452438" eaLnBrk="0" hangingPunct="0"/>
            <a:r>
              <a:rPr lang="th-TH" altLang="en-US" sz="2400" b="1" u="sng" dirty="0" smtClean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ผู้ประกอบการร่วมสนับสนุนบางส่วน </a:t>
            </a:r>
            <a:r>
              <a:rPr lang="th-TH" altLang="en-US" sz="2400" b="1" u="sng" dirty="0" smtClean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(ปริญญาเอก)</a:t>
            </a:r>
            <a:endParaRPr lang="th-TH" altLang="en-US" sz="2400" dirty="0" smtClean="0">
              <a:solidFill>
                <a:srgbClr val="FF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8" name="AutoShape 8"/>
          <p:cNvSpPr>
            <a:spLocks noChangeArrowheads="1"/>
          </p:cNvSpPr>
          <p:nvPr/>
        </p:nvSpPr>
        <p:spPr bwMode="gray">
          <a:xfrm>
            <a:off x="3491881" y="3445694"/>
            <a:ext cx="562954" cy="527907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176492" y="3535338"/>
            <a:ext cx="4480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2"/>
              </a:buClr>
              <a:buSzPct val="80000"/>
              <a:buFont typeface="Wingdings" panose="05000000000000000000" pitchFamily="2" charset="2"/>
              <a:buChar char="q"/>
            </a:pPr>
            <a:r>
              <a:rPr lang="th-TH" sz="2400" b="1" dirty="0" smtClean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ระดับปริญญาเอก (ไม่น้อยกว่า 60,000 บาท)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536532" y="3924995"/>
            <a:ext cx="4104456" cy="830997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L="342900" lvl="1" indent="-3429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60,000</a:t>
            </a:r>
            <a:endParaRPr lang="th-TH" sz="2400" b="1" dirty="0" smtClean="0">
              <a:solidFill>
                <a:srgbClr val="00B05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342900" lvl="1" indent="-342900"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th-TH" sz="2400" b="1" dirty="0" smtClean="0">
              <a:solidFill>
                <a:srgbClr val="00B05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342900" lvl="1" indent="-3429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100,000</a:t>
            </a:r>
          </a:p>
          <a:p>
            <a:pPr marL="342900" lvl="1" indent="-342900"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th-TH" sz="2400" b="1" dirty="0">
              <a:solidFill>
                <a:srgbClr val="00B05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342900" lvl="1" indent="-3429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2</a:t>
            </a:r>
            <a:r>
              <a:rPr lang="th-TH" sz="2400" b="1" dirty="0" smtClean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00,000</a:t>
            </a:r>
          </a:p>
        </p:txBody>
      </p:sp>
      <p:sp>
        <p:nvSpPr>
          <p:cNvPr id="69" name="AutoShape 7"/>
          <p:cNvSpPr>
            <a:spLocks noChangeArrowheads="1"/>
          </p:cNvSpPr>
          <p:nvPr/>
        </p:nvSpPr>
        <p:spPr bwMode="gray">
          <a:xfrm>
            <a:off x="3524044" y="4621601"/>
            <a:ext cx="5296425" cy="1183663"/>
          </a:xfrm>
          <a:prstGeom prst="roundRect">
            <a:avLst>
              <a:gd name="adj" fmla="val 8628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effectLst/>
          <a:extLst/>
        </p:spPr>
        <p:txBody>
          <a:bodyPr wrap="none" lIns="108000" anchor="ctr" anchorCtr="0"/>
          <a:lstStyle/>
          <a:p>
            <a:pPr marL="452438" eaLnBrk="0" hangingPunct="0"/>
            <a:r>
              <a:rPr lang="th-TH" altLang="en-US" sz="2400" b="1" u="sng" dirty="0" smtClean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ผู้ประกอบการร่วมสนับสนุน 50</a:t>
            </a:r>
            <a:r>
              <a:rPr lang="en-US" altLang="en-US" sz="2400" b="1" u="sng" dirty="0" smtClean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%</a:t>
            </a:r>
            <a:endParaRPr lang="th-TH" altLang="en-US" sz="2400" dirty="0" smtClean="0">
              <a:solidFill>
                <a:srgbClr val="00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0" name="AutoShape 8"/>
          <p:cNvSpPr>
            <a:spLocks noChangeArrowheads="1"/>
          </p:cNvSpPr>
          <p:nvPr/>
        </p:nvSpPr>
        <p:spPr bwMode="gray">
          <a:xfrm>
            <a:off x="3491880" y="4949478"/>
            <a:ext cx="562954" cy="527907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3568" y="3918248"/>
            <a:ext cx="576064" cy="2308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/>
              <a:t>Advisor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9514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ทุนการศึกษาวิจัย (โท/เอก)</a:t>
            </a:r>
            <a:endParaRPr lang="th-TH" dirty="0" smtClean="0"/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16" name="ไดอะแกรม 15"/>
          <p:cNvGraphicFramePr/>
          <p:nvPr>
            <p:extLst>
              <p:ext uri="{D42A27DB-BD31-4B8C-83A1-F6EECF244321}">
                <p14:modId xmlns:p14="http://schemas.microsoft.com/office/powerpoint/2010/main" val="3302807098"/>
              </p:ext>
            </p:extLst>
          </p:nvPr>
        </p:nvGraphicFramePr>
        <p:xfrm>
          <a:off x="4211960" y="1124744"/>
          <a:ext cx="475252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สี่เหลี่ยมผืนผ้า 16"/>
          <p:cNvSpPr/>
          <p:nvPr/>
        </p:nvSpPr>
        <p:spPr>
          <a:xfrm>
            <a:off x="171370" y="1484784"/>
            <a:ext cx="43924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</a:rPr>
              <a:t>งบประมาณทุนการศึกษาวิจัย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1520" y="2060848"/>
            <a:ext cx="46323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h-TH" sz="2400" b="1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ระดับปริญญาโท</a:t>
            </a:r>
            <a:r>
              <a:rPr lang="en-US" sz="2400" b="1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**</a:t>
            </a:r>
            <a:endParaRPr lang="th-TH" sz="2400" b="1" dirty="0" smtClean="0">
              <a:solidFill>
                <a:srgbClr val="0070C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722313" lvl="1" indent="-265113">
              <a:buSzPct val="80000"/>
              <a:buFont typeface="Wingdings" panose="05000000000000000000" pitchFamily="2" charset="2"/>
              <a:buChar char="§"/>
            </a:pPr>
            <a:r>
              <a:rPr lang="th-TH" sz="2400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เริ่มต้นประมาณ </a:t>
            </a:r>
            <a:r>
              <a:rPr lang="en-US" sz="2400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500,000</a:t>
            </a:r>
            <a:r>
              <a:rPr lang="en-US" sz="2400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</a:t>
            </a:r>
            <a:r>
              <a:rPr lang="th-TH" sz="2400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บาทต่อทุน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h-TH" sz="2400" b="1" dirty="0" smtClean="0">
                <a:solidFill>
                  <a:schemeClr val="accent3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ระดับปริญญาเอก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**</a:t>
            </a:r>
            <a:endParaRPr lang="th-TH" sz="2400" b="1" dirty="0" smtClean="0">
              <a:solidFill>
                <a:schemeClr val="accent3">
                  <a:lumMod val="5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722313" lvl="1" indent="-265113">
              <a:buSzPct val="80000"/>
              <a:buFont typeface="Wingdings" panose="05000000000000000000" pitchFamily="2" charset="2"/>
              <a:buChar char="§"/>
            </a:pPr>
            <a:r>
              <a:rPr lang="th-TH" sz="2400" b="1" dirty="0" smtClean="0">
                <a:solidFill>
                  <a:schemeClr val="accent3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ฐานวุฒิปริญญาโท</a:t>
            </a:r>
            <a:endParaRPr lang="en-US" sz="2400" b="1" dirty="0" smtClean="0">
              <a:solidFill>
                <a:schemeClr val="accent3">
                  <a:lumMod val="5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722313" lvl="1" indent="-265113">
              <a:buSzPct val="90000"/>
            </a:pP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2400" dirty="0" smtClean="0">
                <a:solidFill>
                  <a:schemeClr val="accent3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เริ่มต้นประมาณ  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1,9</a:t>
            </a:r>
            <a:r>
              <a:rPr lang="th-TH" sz="3200" b="1" dirty="0" smtClean="0">
                <a:solidFill>
                  <a:schemeClr val="accent3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00,000</a:t>
            </a:r>
            <a:r>
              <a:rPr lang="th-TH" sz="2400" dirty="0" smtClean="0">
                <a:solidFill>
                  <a:schemeClr val="accent3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บาทต่อทุน</a:t>
            </a:r>
            <a:endParaRPr lang="en-US" sz="2400" dirty="0" smtClean="0">
              <a:solidFill>
                <a:schemeClr val="accent3">
                  <a:lumMod val="5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722313" lvl="1" indent="-265113">
              <a:buSzPct val="80000"/>
              <a:buFont typeface="Wingdings" panose="05000000000000000000" pitchFamily="2" charset="2"/>
              <a:buChar char="§"/>
            </a:pPr>
            <a:r>
              <a:rPr lang="th-TH" sz="2400" b="1" dirty="0" smtClean="0">
                <a:solidFill>
                  <a:schemeClr val="accent3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ฐานวุฒิปริญญาตรี</a:t>
            </a:r>
            <a:endParaRPr lang="en-US" sz="2400" b="1" dirty="0" smtClean="0">
              <a:solidFill>
                <a:schemeClr val="accent3">
                  <a:lumMod val="5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717550" lvl="1">
              <a:buSzPct val="90000"/>
            </a:pPr>
            <a:r>
              <a:rPr lang="th-TH" sz="2400" dirty="0" smtClean="0">
                <a:solidFill>
                  <a:schemeClr val="accent3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เริ่มต้นประมาณ  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2,5</a:t>
            </a:r>
            <a:r>
              <a:rPr lang="th-TH" sz="3200" b="1" dirty="0" smtClean="0">
                <a:solidFill>
                  <a:schemeClr val="accent3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00,000</a:t>
            </a:r>
            <a:r>
              <a:rPr lang="th-TH" sz="2400" dirty="0" smtClean="0">
                <a:solidFill>
                  <a:schemeClr val="accent3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บาทต่อทุน</a:t>
            </a:r>
            <a:endParaRPr lang="th-TH" sz="2400" b="1" dirty="0" smtClean="0">
              <a:solidFill>
                <a:schemeClr val="accent3">
                  <a:lumMod val="5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528" y="5157192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u="sng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หมายเหตุ</a:t>
            </a:r>
            <a:endParaRPr lang="en-US" sz="2000" u="sng" dirty="0" smtClean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en-US" sz="2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** </a:t>
            </a:r>
            <a:r>
              <a:rPr lang="th-TH" sz="2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งบประมาณในแต่ละโครงการอาจแตกต่างกันตามจำนวนเงินสมทบจากผู้ประกอบการและระยะเวลาในการรับทุน</a:t>
            </a:r>
            <a:endParaRPr lang="en-US" sz="2000" dirty="0" smtClean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en-US" sz="2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*** </a:t>
            </a:r>
            <a:r>
              <a:rPr lang="th-TH" sz="2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เฉพาะทุนระดับปริญญาเอก</a:t>
            </a: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8650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รูปหกเหลี่ยม 10"/>
          <p:cNvSpPr/>
          <p:nvPr/>
        </p:nvSpPr>
        <p:spPr>
          <a:xfrm>
            <a:off x="683568" y="2276872"/>
            <a:ext cx="2736304" cy="1836204"/>
          </a:xfrm>
          <a:prstGeom prst="hexagon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252000" rtlCol="0" anchor="ctr"/>
          <a:lstStyle/>
          <a:p>
            <a:pPr algn="ctr"/>
            <a:r>
              <a:rPr lang="th-TH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ทุนระดับปริญญาเอก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เงื่อนไขการจบการศึกษา ปริญญาเอก</a:t>
            </a:r>
            <a:endParaRPr lang="en-US" dirty="0"/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2987824" y="1916832"/>
            <a:ext cx="5400600" cy="1080120"/>
          </a:xfrm>
          <a:prstGeom prst="roundRect">
            <a:avLst/>
          </a:prstGeom>
          <a:ln w="57150">
            <a:solidFill>
              <a:srgbClr val="0070C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  <a:tabLst>
                <a:tab pos="452438" algn="l"/>
              </a:tabLst>
            </a:pPr>
            <a:r>
              <a:rPr lang="th-TH" sz="32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ผลงานตีพิมพ์ในวารสารวิชาการ</a:t>
            </a:r>
            <a:endParaRPr lang="en-US" sz="32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tabLst>
                <a:tab pos="452438" algn="l"/>
              </a:tabLst>
            </a:pPr>
            <a:r>
              <a:rPr lang="en-US" sz="32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32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ระดับนานาชาติ</a:t>
            </a:r>
            <a:endParaRPr lang="en-US" sz="32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2987824" y="3284984"/>
            <a:ext cx="5400600" cy="1080120"/>
          </a:xfrm>
          <a:prstGeom prst="roundRect">
            <a:avLst/>
          </a:prstGeom>
          <a:ln w="57150">
            <a:solidFill>
              <a:srgbClr val="0070C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 startAt="2"/>
              <a:tabLst>
                <a:tab pos="452438" algn="l"/>
              </a:tabLst>
            </a:pPr>
            <a:r>
              <a:rPr lang="th-TH" sz="32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ผลงานตีพิมพ์ในวารสารวิชาการ</a:t>
            </a:r>
            <a:endParaRPr lang="en-US" sz="32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tabLst>
                <a:tab pos="452438" algn="l"/>
              </a:tabLst>
            </a:pPr>
            <a:r>
              <a:rPr lang="en-US" sz="32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32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ระดับชาติ </a:t>
            </a:r>
            <a:r>
              <a:rPr lang="th-TH" sz="3200" b="1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หรือ</a:t>
            </a:r>
            <a:r>
              <a:rPr lang="th-TH" sz="32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ยื่นจดสิทธิบัตร</a:t>
            </a:r>
            <a:endParaRPr lang="en-US" sz="32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3808" y="5085184"/>
            <a:ext cx="3793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tabLst>
                <a:tab pos="355600" algn="l"/>
              </a:tabLst>
            </a:pPr>
            <a:r>
              <a:rPr lang="th-TH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ผลงานตีพิมพ์ใน</a:t>
            </a:r>
            <a:r>
              <a:rPr lang="th-TH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วารสารวิชาการ</a:t>
            </a:r>
          </a:p>
          <a:p>
            <a:pPr>
              <a:tabLst>
                <a:tab pos="355600" algn="l"/>
              </a:tabLst>
            </a:pPr>
            <a:r>
              <a:rPr lang="th-TH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	ต้องอยู่ในฐานข้อมูลที่ </a:t>
            </a:r>
            <a:r>
              <a:rPr lang="th-TH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สกว</a:t>
            </a:r>
            <a:r>
              <a:rPr lang="th-TH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. ยอมรับ</a:t>
            </a: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7298" r="13958" b="11579"/>
          <a:stretch/>
        </p:blipFill>
        <p:spPr>
          <a:xfrm>
            <a:off x="1835696" y="5096069"/>
            <a:ext cx="897429" cy="809226"/>
          </a:xfrm>
          <a:prstGeom prst="rect">
            <a:avLst/>
          </a:prstGeom>
        </p:spPr>
      </p:pic>
      <p:grpSp>
        <p:nvGrpSpPr>
          <p:cNvPr id="14" name="กลุ่ม 13"/>
          <p:cNvGrpSpPr/>
          <p:nvPr/>
        </p:nvGrpSpPr>
        <p:grpSpPr>
          <a:xfrm>
            <a:off x="7118593" y="-243409"/>
            <a:ext cx="2035518" cy="2253302"/>
            <a:chOff x="6329007" y="3571256"/>
            <a:chExt cx="2035518" cy="2253302"/>
          </a:xfrm>
        </p:grpSpPr>
        <p:sp>
          <p:nvSpPr>
            <p:cNvPr id="15" name="ลายทแยงมุม 14"/>
            <p:cNvSpPr/>
            <p:nvPr/>
          </p:nvSpPr>
          <p:spPr>
            <a:xfrm rot="5400000">
              <a:off x="6329007" y="3789040"/>
              <a:ext cx="2035518" cy="2035518"/>
            </a:xfrm>
            <a:prstGeom prst="diagStripe">
              <a:avLst>
                <a:gd name="adj" fmla="val 57593"/>
              </a:avLst>
            </a:prstGeom>
            <a:gradFill>
              <a:gsLst>
                <a:gs pos="0">
                  <a:schemeClr val="accent5">
                    <a:tint val="50000"/>
                    <a:satMod val="300000"/>
                    <a:alpha val="9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2700000">
              <a:off x="6531043" y="4318971"/>
              <a:ext cx="204942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th-TH" sz="36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ปริญญาเอก</a:t>
              </a:r>
              <a:endPara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712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เครือข่ายองค์กรบริหารงานวิจัยแห่งชาติ (</a:t>
            </a:r>
            <a:r>
              <a:rPr lang="th-TH" dirty="0" err="1"/>
              <a:t>คอบช</a:t>
            </a:r>
            <a:r>
              <a:rPr lang="th-TH" dirty="0"/>
              <a:t>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172" name="Picture 4" descr="http://parb.nrct.go.th/images/slideshow/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89"/>
          <a:stretch/>
        </p:blipFill>
        <p:spPr bwMode="auto">
          <a:xfrm>
            <a:off x="2051720" y="996597"/>
            <a:ext cx="4752528" cy="38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rdo.psu.ac.th/images/logo-a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3"/>
          <a:stretch/>
        </p:blipFill>
        <p:spPr bwMode="auto">
          <a:xfrm>
            <a:off x="1403648" y="4821754"/>
            <a:ext cx="6315075" cy="86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123728" y="4821754"/>
            <a:ext cx="648072" cy="8697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9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7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6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รูปหกเหลี่ยม 10"/>
          <p:cNvSpPr/>
          <p:nvPr/>
        </p:nvSpPr>
        <p:spPr>
          <a:xfrm>
            <a:off x="683568" y="2276872"/>
            <a:ext cx="2736304" cy="1836204"/>
          </a:xfrm>
          <a:prstGeom prst="hexagon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252000" rtlCol="0" anchor="ctr"/>
          <a:lstStyle/>
          <a:p>
            <a:pPr algn="ctr"/>
            <a:r>
              <a:rPr lang="th-TH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ทุนระดับ</a:t>
            </a:r>
            <a:r>
              <a:rPr lang="th-TH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ปริญญาโท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เงื่อนไขการจบการศึกษา ปริญญาโท</a:t>
            </a:r>
            <a:endParaRPr lang="en-US" dirty="0"/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2987824" y="2132856"/>
            <a:ext cx="5400600" cy="2160240"/>
          </a:xfrm>
          <a:prstGeom prst="roundRect">
            <a:avLst>
              <a:gd name="adj" fmla="val 9093"/>
            </a:avLst>
          </a:prstGeom>
          <a:ln w="57150">
            <a:solidFill>
              <a:srgbClr val="0070C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  <a:tabLst>
                <a:tab pos="452438" algn="l"/>
              </a:tabLst>
            </a:pPr>
            <a:r>
              <a:rPr lang="th-TH" sz="32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ผลงานตีพิมพ์ในวารสารวิชาการ</a:t>
            </a:r>
            <a:endParaRPr lang="en-US" sz="32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tabLst>
                <a:tab pos="452438" algn="l"/>
              </a:tabLst>
            </a:pPr>
            <a:r>
              <a:rPr lang="en-US" sz="32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32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ระดับนานาชาติ </a:t>
            </a:r>
            <a:r>
              <a:rPr lang="th-TH" sz="3200" b="1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หรือ </a:t>
            </a:r>
            <a:r>
              <a:rPr lang="th-TH" sz="32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ระดับชาติ</a:t>
            </a:r>
          </a:p>
          <a:p>
            <a:pPr>
              <a:tabLst>
                <a:tab pos="452438" algn="l"/>
              </a:tabLst>
            </a:pPr>
            <a:r>
              <a:rPr lang="th-TH" sz="32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32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หรือ </a:t>
            </a:r>
            <a:r>
              <a:rPr lang="th-TH" sz="32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ผลงาน</a:t>
            </a:r>
            <a:r>
              <a:rPr lang="th-TH" sz="32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ตีพิมพ์อันเนื่องมาจาก</a:t>
            </a:r>
          </a:p>
          <a:p>
            <a:pPr>
              <a:tabLst>
                <a:tab pos="452438" algn="l"/>
              </a:tabLst>
            </a:pPr>
            <a:r>
              <a:rPr lang="th-TH" sz="32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3200" b="1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การประชุมวิชาการ </a:t>
            </a:r>
            <a:r>
              <a:rPr lang="th-TH" sz="3200" b="1" dirty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หรือ</a:t>
            </a:r>
            <a:r>
              <a:rPr lang="th-TH" sz="32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 สิทธิบัตร</a:t>
            </a:r>
            <a:endParaRPr lang="en-US" sz="32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3768" y="5085184"/>
            <a:ext cx="54248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tabLst>
                <a:tab pos="355600" algn="l"/>
              </a:tabLst>
            </a:pPr>
            <a:r>
              <a:rPr lang="th-TH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ผลงานตีพิมพ์ใน</a:t>
            </a:r>
            <a:r>
              <a:rPr lang="th-TH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วารสารวิชาการ</a:t>
            </a:r>
          </a:p>
          <a:p>
            <a:pPr>
              <a:tabLst>
                <a:tab pos="355600" algn="l"/>
              </a:tabLst>
            </a:pPr>
            <a:r>
              <a:rPr lang="th-TH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	ต้องอยู่ในฐานข้อมูลที่ </a:t>
            </a:r>
            <a:r>
              <a:rPr lang="th-TH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สกว</a:t>
            </a:r>
            <a:r>
              <a:rPr lang="th-TH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. ยอมรับ</a:t>
            </a:r>
          </a:p>
          <a:p>
            <a:pPr marL="342900" indent="-342900">
              <a:buFont typeface="Wingdings" panose="05000000000000000000" pitchFamily="2" charset="2"/>
              <a:buChar char="Ø"/>
              <a:tabLst>
                <a:tab pos="355600" algn="l"/>
              </a:tabLst>
            </a:pPr>
            <a:r>
              <a:rPr lang="th-TH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การประชุม</a:t>
            </a:r>
            <a:r>
              <a:rPr lang="th-TH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วิชาการต้องเป็นการนำเสนอแบบปากเปล่า</a:t>
            </a:r>
          </a:p>
        </p:txBody>
      </p:sp>
      <p:pic>
        <p:nvPicPr>
          <p:cNvPr id="14" name="รูปภาพ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7298" r="13958" b="11579"/>
          <a:stretch/>
        </p:blipFill>
        <p:spPr>
          <a:xfrm>
            <a:off x="1475656" y="5229200"/>
            <a:ext cx="897429" cy="809226"/>
          </a:xfrm>
          <a:prstGeom prst="rect">
            <a:avLst/>
          </a:prstGeom>
        </p:spPr>
      </p:pic>
      <p:grpSp>
        <p:nvGrpSpPr>
          <p:cNvPr id="15" name="กลุ่ม 14"/>
          <p:cNvGrpSpPr/>
          <p:nvPr/>
        </p:nvGrpSpPr>
        <p:grpSpPr>
          <a:xfrm>
            <a:off x="7118593" y="-243409"/>
            <a:ext cx="2035518" cy="2253302"/>
            <a:chOff x="6329007" y="3571256"/>
            <a:chExt cx="2035518" cy="2253302"/>
          </a:xfrm>
        </p:grpSpPr>
        <p:sp>
          <p:nvSpPr>
            <p:cNvPr id="16" name="ลายทแยงมุม 15"/>
            <p:cNvSpPr/>
            <p:nvPr/>
          </p:nvSpPr>
          <p:spPr>
            <a:xfrm rot="5400000">
              <a:off x="6329007" y="3789040"/>
              <a:ext cx="2035518" cy="2035518"/>
            </a:xfrm>
            <a:prstGeom prst="diagStripe">
              <a:avLst>
                <a:gd name="adj" fmla="val 57593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2700000">
              <a:off x="6531043" y="4318971"/>
              <a:ext cx="204942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th-TH" sz="36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ปริญญาโท</a:t>
              </a:r>
              <a:endPara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977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กำหนดการรับสมัคร ทุนการศึกษา</a:t>
            </a:r>
            <a:r>
              <a:rPr lang="th-TH" dirty="0"/>
              <a:t>วิจัย (โท/เอก)</a:t>
            </a: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1" name="รูปภาพ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03" y="1712192"/>
            <a:ext cx="1011949" cy="13204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1760" y="1556792"/>
            <a:ext cx="64087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รับสมัครอาจารย์ที่ปรึกษา</a:t>
            </a:r>
          </a:p>
          <a:p>
            <a:pPr marL="450850" indent="-450850"/>
            <a:r>
              <a:rPr lang="en-US" sz="3600" b="1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1 </a:t>
            </a:r>
            <a:r>
              <a:rPr lang="th-TH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พ.ย. 59 – 15 พ.ย. 59</a:t>
            </a:r>
            <a:endParaRPr lang="en-US" sz="3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450850" indent="-450850">
              <a:tabLst>
                <a:tab pos="2327275" algn="l"/>
              </a:tabLst>
            </a:pPr>
            <a:r>
              <a:rPr lang="th-TH" sz="32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ประกาศผล</a:t>
            </a:r>
            <a:r>
              <a:rPr lang="th-TH" sz="3200" b="1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6</a:t>
            </a:r>
            <a:r>
              <a:rPr lang="th-TH" sz="32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ธ.ค. 59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11760" y="3680445"/>
            <a:ext cx="640871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ส่งข้อเสนอโครงการ</a:t>
            </a:r>
            <a:r>
              <a:rPr lang="th-TH" sz="3200" b="1" dirty="0" smtClean="0">
                <a:solidFill>
                  <a:schemeClr val="accent3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2800" b="1" dirty="0" smtClean="0">
                <a:solidFill>
                  <a:srgbClr val="7030A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(ที่มีความร่วมมือกับอุตสาหกรรม)</a:t>
            </a:r>
            <a:endParaRPr lang="th-TH" sz="3200" b="1" dirty="0" smtClean="0">
              <a:solidFill>
                <a:srgbClr val="7030A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450850" indent="-450850"/>
            <a:r>
              <a:rPr lang="en-US" sz="3600" b="1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7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ธ.ค. 59 – 31 ม.ค. 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60</a:t>
            </a:r>
          </a:p>
          <a:p>
            <a:pPr marL="450850" indent="-450850">
              <a:tabLst>
                <a:tab pos="2327275" algn="l"/>
              </a:tabLst>
            </a:pPr>
            <a:r>
              <a:rPr lang="th-TH" sz="36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3200" b="1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ประกาศ</a:t>
            </a:r>
            <a:r>
              <a:rPr lang="th-TH" sz="32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ผลภายใน 30 เม.ย.60 </a:t>
            </a:r>
            <a:r>
              <a:rPr lang="th-TH" sz="3200" b="1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32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/>
            </a:r>
            <a:br>
              <a:rPr lang="th-TH" sz="32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</a:br>
            <a:r>
              <a:rPr lang="th-TH" sz="32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(ทยอยแจ้งผลเป็นรายโครงการ)</a:t>
            </a:r>
            <a:endParaRPr lang="th-TH" sz="3200" b="1" dirty="0">
              <a:solidFill>
                <a:schemeClr val="accent6">
                  <a:lumMod val="5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29" name="รูปภาพ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82" y="3680445"/>
            <a:ext cx="1491390" cy="1633428"/>
          </a:xfrm>
          <a:prstGeom prst="rect">
            <a:avLst/>
          </a:prstGeom>
        </p:spPr>
      </p:pic>
      <p:sp>
        <p:nvSpPr>
          <p:cNvPr id="5" name="กระจาย 1 4"/>
          <p:cNvSpPr/>
          <p:nvPr/>
        </p:nvSpPr>
        <p:spPr>
          <a:xfrm rot="611758">
            <a:off x="6235043" y="976484"/>
            <a:ext cx="2939502" cy="1966886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ปีงบประมาณ 2560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682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dirty="0" smtClean="0"/>
              <a:t>ทุนเสริมสร้างงานวิจัยภาคอุตสาหกรรม (</a:t>
            </a:r>
            <a:r>
              <a:rPr lang="en-US" sz="4000" dirty="0" err="1" smtClean="0"/>
              <a:t>SuRF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5" name="กลุ่ม 4"/>
          <p:cNvGrpSpPr/>
          <p:nvPr/>
        </p:nvGrpSpPr>
        <p:grpSpPr>
          <a:xfrm>
            <a:off x="1439956" y="1707641"/>
            <a:ext cx="2190977" cy="2399642"/>
            <a:chOff x="1123458" y="3699246"/>
            <a:chExt cx="1116177" cy="1222480"/>
          </a:xfrm>
        </p:grpSpPr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458" y="3699246"/>
              <a:ext cx="1116177" cy="122248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336063" y="4505531"/>
              <a:ext cx="799007" cy="172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Proposal</a:t>
              </a:r>
              <a:endParaRPr lang="en-US" sz="1600" b="1" dirty="0"/>
            </a:p>
          </p:txBody>
        </p:sp>
      </p:grpSp>
      <p:grpSp>
        <p:nvGrpSpPr>
          <p:cNvPr id="8" name="กลุ่ม 7"/>
          <p:cNvGrpSpPr/>
          <p:nvPr/>
        </p:nvGrpSpPr>
        <p:grpSpPr>
          <a:xfrm>
            <a:off x="5359125" y="1703710"/>
            <a:ext cx="3456384" cy="2805410"/>
            <a:chOff x="467544" y="1988840"/>
            <a:chExt cx="3456384" cy="2805410"/>
          </a:xfrm>
        </p:grpSpPr>
        <p:sp>
          <p:nvSpPr>
            <p:cNvPr id="9" name="สี่เหลี่ยมผืนผ้ามุมมน 8"/>
            <p:cNvSpPr/>
            <p:nvPr/>
          </p:nvSpPr>
          <p:spPr>
            <a:xfrm>
              <a:off x="467544" y="1988840"/>
              <a:ext cx="3456384" cy="1728192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4F81BD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10" name="Picture 2" descr="C:\Users\Satit.TRF\AppData\Local\Microsoft\Windows\Temporary Internet Files\Content.IE5\BBDZ2BKN\RRi-Logo-NEW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688" t="25067" r="15823" b="16170"/>
            <a:stretch/>
          </p:blipFill>
          <p:spPr bwMode="auto">
            <a:xfrm>
              <a:off x="693490" y="2139893"/>
              <a:ext cx="1358230" cy="811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กลุ่ม 10"/>
            <p:cNvGrpSpPr/>
            <p:nvPr/>
          </p:nvGrpSpPr>
          <p:grpSpPr>
            <a:xfrm>
              <a:off x="2411760" y="2113336"/>
              <a:ext cx="1286222" cy="864096"/>
              <a:chOff x="2195736" y="4791526"/>
              <a:chExt cx="1286222" cy="864096"/>
            </a:xfrm>
          </p:grpSpPr>
          <p:sp>
            <p:nvSpPr>
              <p:cNvPr id="15" name="วงรี 14"/>
              <p:cNvSpPr/>
              <p:nvPr/>
            </p:nvSpPr>
            <p:spPr>
              <a:xfrm>
                <a:off x="2195736" y="4797152"/>
                <a:ext cx="1286222" cy="81165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pic>
            <p:nvPicPr>
              <p:cNvPr id="16" name="Picture 4" descr="http://www.google.co.th/url?sa=i&amp;source=images&amp;cd=&amp;docid=n0gi7CtRfe_qGM&amp;tbnid=ymHobvsgk_dL2M:&amp;ved=0CAUQjBwwAA&amp;url=http%3A%2F%2Fwww.solarfeeds.com%2Fwp-content%2Fuploads%2F2013%2F05%2Fenergy-efficient-industry.jpg&amp;ei=krqJUvOOI4GJrgfW24DgBw&amp;psig=AFQjCNEJG0q-PgoU1dRH9OjbI-_ykNLoOw&amp;ust=138484430667275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8915" y="4791526"/>
                <a:ext cx="1239863" cy="864096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Picture 6" descr="http://www.google.co.th/url?sa=i&amp;source=images&amp;cd=&amp;docid=CrvPbFr3e6blhM&amp;tbnid=EXCrLy0NrqA48M:&amp;ved=0CAUQjBwwAA&amp;url=http%3A%2F%2Fwww.weidert.com%2FPortals%2F65360%2Fimages%2F50-percent-conversion.jpg&amp;ei=fbuJUo2gHsLGrAfBloDgCQ&amp;psig=AFQjCNGmXLGZIYNJcH3qVecgDfAm6CthJg&amp;ust=138484454159393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991" y="2980739"/>
              <a:ext cx="1127227" cy="661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สี่เหลี่ยมผืนผ้า 12"/>
            <p:cNvSpPr/>
            <p:nvPr/>
          </p:nvSpPr>
          <p:spPr>
            <a:xfrm>
              <a:off x="467544" y="3717032"/>
              <a:ext cx="3456384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F81BD">
                          <a:tint val="40000"/>
                          <a:satMod val="250000"/>
                        </a:srgbClr>
                      </a:gs>
                      <a:gs pos="9000">
                        <a:srgbClr val="4F81BD">
                          <a:tint val="52000"/>
                          <a:satMod val="300000"/>
                        </a:srgbClr>
                      </a:gs>
                      <a:gs pos="50000">
                        <a:srgbClr val="4F81BD">
                          <a:shade val="20000"/>
                          <a:satMod val="300000"/>
                        </a:srgbClr>
                      </a:gs>
                      <a:gs pos="79000">
                        <a:srgbClr val="4F81BD">
                          <a:tint val="52000"/>
                          <a:satMod val="300000"/>
                        </a:srgbClr>
                      </a:gs>
                      <a:gs pos="100000">
                        <a:srgbClr val="4F81BD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alibri"/>
                </a:rPr>
                <a:t>ทุนเสริมสร้างงานวิจัยภาคอุตสาหกรรม</a:t>
              </a:r>
            </a:p>
          </p:txBody>
        </p:sp>
        <p:pic>
          <p:nvPicPr>
            <p:cNvPr id="14" name="Picture 6" descr="http://www.google.co.th/url?sa=i&amp;source=images&amp;cd=&amp;docid=CrvPbFr3e6blhM&amp;tbnid=EXCrLy0NrqA48M:&amp;ved=0CAUQjBwwAA&amp;url=http%3A%2F%2Fwww.weidert.com%2FPortals%2F65360%2Fimages%2F50-percent-conversion.jpg&amp;ei=fbuJUo2gHsLGrAfBloDgCQ&amp;psig=AFQjCNGmXLGZIYNJcH3qVecgDfAm6CthJg&amp;ust=138484454159393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1256" y="2980739"/>
              <a:ext cx="1127227" cy="661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กลุ่ม 16"/>
          <p:cNvGrpSpPr/>
          <p:nvPr/>
        </p:nvGrpSpPr>
        <p:grpSpPr>
          <a:xfrm>
            <a:off x="750613" y="2896601"/>
            <a:ext cx="709039" cy="1222480"/>
            <a:chOff x="909513" y="1020650"/>
            <a:chExt cx="709039" cy="1222480"/>
          </a:xfrm>
        </p:grpSpPr>
        <p:pic>
          <p:nvPicPr>
            <p:cNvPr id="18" name="รูปภาพ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514" y="1020650"/>
              <a:ext cx="709038" cy="122248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09513" y="1869012"/>
              <a:ext cx="709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600" dirty="0" smtClean="0">
                  <a:solidFill>
                    <a:schemeClr val="bg1"/>
                  </a:solidFill>
                </a:rPr>
                <a:t>นักวิจัย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กลุ่ม 19"/>
          <p:cNvGrpSpPr/>
          <p:nvPr/>
        </p:nvGrpSpPr>
        <p:grpSpPr>
          <a:xfrm>
            <a:off x="390573" y="1628800"/>
            <a:ext cx="1239863" cy="1138893"/>
            <a:chOff x="964572" y="3512587"/>
            <a:chExt cx="1239863" cy="1138893"/>
          </a:xfrm>
        </p:grpSpPr>
        <p:pic>
          <p:nvPicPr>
            <p:cNvPr id="21" name="Picture 4" descr="http://www.google.co.th/url?sa=i&amp;source=images&amp;cd=&amp;docid=n0gi7CtRfe_qGM&amp;tbnid=ymHobvsgk_dL2M:&amp;ved=0CAUQjBwwAA&amp;url=http%3A%2F%2Fwww.solarfeeds.com%2Fwp-content%2Fuploads%2F2013%2F05%2Fenergy-efficient-industry.jpg&amp;ei=krqJUvOOI4GJrgfW24DgBw&amp;psig=AFQjCNEJG0q-PgoU1dRH9OjbI-_ykNLoOw&amp;ust=138484430667275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572" y="3512587"/>
              <a:ext cx="1239863" cy="864096"/>
            </a:xfrm>
            <a:prstGeom prst="ellipse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070088" y="4343703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Industry</a:t>
              </a:r>
              <a:endParaRPr lang="en-US" sz="1400" dirty="0"/>
            </a:p>
          </p:txBody>
        </p:sp>
      </p:grpSp>
      <p:sp>
        <p:nvSpPr>
          <p:cNvPr id="23" name="ลูกศรขวา 22"/>
          <p:cNvSpPr/>
          <p:nvPr/>
        </p:nvSpPr>
        <p:spPr>
          <a:xfrm>
            <a:off x="3846957" y="2390889"/>
            <a:ext cx="1191559" cy="102334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78605" y="4543380"/>
            <a:ext cx="727280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h-TH" sz="2400" b="1" dirty="0" smtClean="0">
                <a:solidFill>
                  <a:srgbClr val="0000F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คณะนักวิจัย ไม่น้อยกว่า 3 คน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h-TH" sz="2400" b="1" dirty="0" smtClean="0">
                <a:solidFill>
                  <a:srgbClr val="0000F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อาจารย์ในมหาวิทยาลัยเป็นนักวิจัยหลัก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h-TH" sz="2800" b="1" dirty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การร่วมสนับสนุนทุนต้องจ่ายในรูปของตัวเงิน (</a:t>
            </a:r>
            <a:r>
              <a:rPr lang="en-US" sz="2800" b="1" dirty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In-Cash) </a:t>
            </a:r>
            <a:r>
              <a:rPr lang="th-TH" sz="2800" b="1" dirty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เท่านั้น</a:t>
            </a:r>
            <a:endParaRPr lang="th-TH" sz="2800" b="1" dirty="0" smtClean="0">
              <a:solidFill>
                <a:srgbClr val="FF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7994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dirty="0" smtClean="0"/>
              <a:t>ทุนเสริมสร้างงานวิจัยภาคอุตสาหกรรม</a:t>
            </a:r>
            <a:r>
              <a:rPr lang="en-US" sz="4000" dirty="0" smtClean="0"/>
              <a:t> </a:t>
            </a:r>
            <a:r>
              <a:rPr lang="th-TH" sz="4000" dirty="0"/>
              <a:t>(</a:t>
            </a:r>
            <a:r>
              <a:rPr lang="en-US" sz="4000" dirty="0" err="1"/>
              <a:t>SuRF</a:t>
            </a:r>
            <a:r>
              <a:rPr lang="en-US" sz="4000" dirty="0"/>
              <a:t>)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5" name="สี่เหลี่ยมผืนผ้ามุมมน 24"/>
          <p:cNvSpPr/>
          <p:nvPr/>
        </p:nvSpPr>
        <p:spPr>
          <a:xfrm>
            <a:off x="971601" y="2494614"/>
            <a:ext cx="3456384" cy="1728192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6" name="Picture 2" descr="C:\Users\Satit.TRF\AppData\Local\Microsoft\Windows\Temporary Internet Files\Content.IE5\BBDZ2BKN\RRi-Logo-NEW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88" t="25067" r="15823" b="16170"/>
          <a:stretch/>
        </p:blipFill>
        <p:spPr bwMode="auto">
          <a:xfrm>
            <a:off x="1197547" y="2645667"/>
            <a:ext cx="1358230" cy="81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กลุ่ม 26"/>
          <p:cNvGrpSpPr/>
          <p:nvPr/>
        </p:nvGrpSpPr>
        <p:grpSpPr>
          <a:xfrm>
            <a:off x="2915817" y="2619110"/>
            <a:ext cx="1286222" cy="864096"/>
            <a:chOff x="2195736" y="4791526"/>
            <a:chExt cx="1286222" cy="864096"/>
          </a:xfrm>
        </p:grpSpPr>
        <p:sp>
          <p:nvSpPr>
            <p:cNvPr id="28" name="วงรี 27"/>
            <p:cNvSpPr/>
            <p:nvPr/>
          </p:nvSpPr>
          <p:spPr>
            <a:xfrm>
              <a:off x="2195736" y="4797152"/>
              <a:ext cx="1286222" cy="811654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29" name="Picture 4" descr="http://www.google.co.th/url?sa=i&amp;source=images&amp;cd=&amp;docid=n0gi7CtRfe_qGM&amp;tbnid=ymHobvsgk_dL2M:&amp;ved=0CAUQjBwwAA&amp;url=http%3A%2F%2Fwww.solarfeeds.com%2Fwp-content%2Fuploads%2F2013%2F05%2Fenergy-efficient-industry.jpg&amp;ei=krqJUvOOI4GJrgfW24DgBw&amp;psig=AFQjCNEJG0q-PgoU1dRH9OjbI-_ykNLoOw&amp;ust=138484430667275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8915" y="4791526"/>
              <a:ext cx="1239863" cy="864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6" descr="http://www.google.co.th/url?sa=i&amp;source=images&amp;cd=&amp;docid=CrvPbFr3e6blhM&amp;tbnid=EXCrLy0NrqA48M:&amp;ved=0CAUQjBwwAA&amp;url=http%3A%2F%2Fwww.weidert.com%2FPortals%2F65360%2Fimages%2F50-percent-conversion.jpg&amp;ei=fbuJUo2gHsLGrAfBloDgCQ&amp;psig=AFQjCNGmXLGZIYNJcH3qVecgDfAm6CthJg&amp;ust=13848445415939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048" y="3486513"/>
            <a:ext cx="1127227" cy="66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สี่เหลี่ยมผืนผ้า 30"/>
          <p:cNvSpPr/>
          <p:nvPr/>
        </p:nvSpPr>
        <p:spPr>
          <a:xfrm>
            <a:off x="971601" y="4307398"/>
            <a:ext cx="3456384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</a:rPr>
              <a:t>ทุนเสริมสร้างงานวิจัยภาคอุตสาหกรรม</a:t>
            </a:r>
          </a:p>
        </p:txBody>
      </p:sp>
      <p:pic>
        <p:nvPicPr>
          <p:cNvPr id="32" name="Picture 6" descr="http://www.google.co.th/url?sa=i&amp;source=images&amp;cd=&amp;docid=CrvPbFr3e6blhM&amp;tbnid=EXCrLy0NrqA48M:&amp;ved=0CAUQjBwwAA&amp;url=http%3A%2F%2Fwww.weidert.com%2FPortals%2F65360%2Fimages%2F50-percent-conversion.jpg&amp;ei=fbuJUo2gHsLGrAfBloDgCQ&amp;psig=AFQjCNGmXLGZIYNJcH3qVecgDfAm6CthJg&amp;ust=13848445415939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5313" y="3486513"/>
            <a:ext cx="1127227" cy="66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วงรี 32"/>
          <p:cNvSpPr/>
          <p:nvPr/>
        </p:nvSpPr>
        <p:spPr>
          <a:xfrm>
            <a:off x="5724127" y="1225354"/>
            <a:ext cx="2592289" cy="12098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Patent</a:t>
            </a:r>
          </a:p>
        </p:txBody>
      </p:sp>
      <p:sp>
        <p:nvSpPr>
          <p:cNvPr id="34" name="วงรี 33"/>
          <p:cNvSpPr/>
          <p:nvPr/>
        </p:nvSpPr>
        <p:spPr>
          <a:xfrm>
            <a:off x="6300192" y="2752096"/>
            <a:ext cx="2592289" cy="12098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36000" tIns="46800" r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Prototype</a:t>
            </a:r>
          </a:p>
        </p:txBody>
      </p:sp>
      <p:sp>
        <p:nvSpPr>
          <p:cNvPr id="35" name="วงรี 34"/>
          <p:cNvSpPr/>
          <p:nvPr/>
        </p:nvSpPr>
        <p:spPr>
          <a:xfrm>
            <a:off x="5796135" y="4451413"/>
            <a:ext cx="2592289" cy="12098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Scale-up</a:t>
            </a:r>
          </a:p>
        </p:txBody>
      </p:sp>
      <p:cxnSp>
        <p:nvCxnSpPr>
          <p:cNvPr id="36" name="ลูกศรเชื่อมต่อแบบตรง 35"/>
          <p:cNvCxnSpPr>
            <a:stCxn id="25" idx="3"/>
            <a:endCxn id="34" idx="2"/>
          </p:cNvCxnSpPr>
          <p:nvPr/>
        </p:nvCxnSpPr>
        <p:spPr>
          <a:xfrm flipV="1">
            <a:off x="4427985" y="3357014"/>
            <a:ext cx="1872207" cy="1696"/>
          </a:xfrm>
          <a:prstGeom prst="straightConnector1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tailEnd type="arrow"/>
          </a:ln>
          <a:effectLst/>
        </p:spPr>
      </p:cxnSp>
      <p:cxnSp>
        <p:nvCxnSpPr>
          <p:cNvPr id="37" name="ลูกศรเชื่อมต่อแบบตรง 36"/>
          <p:cNvCxnSpPr>
            <a:stCxn id="25" idx="3"/>
            <a:endCxn id="35" idx="1"/>
          </p:cNvCxnSpPr>
          <p:nvPr/>
        </p:nvCxnSpPr>
        <p:spPr>
          <a:xfrm>
            <a:off x="4427985" y="3358710"/>
            <a:ext cx="1747782" cy="1269879"/>
          </a:xfrm>
          <a:prstGeom prst="straightConnector1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tailEnd type="arrow"/>
          </a:ln>
          <a:effectLst/>
        </p:spPr>
      </p:cxnSp>
      <p:cxnSp>
        <p:nvCxnSpPr>
          <p:cNvPr id="38" name="ลูกศรเชื่อมต่อแบบตรง 37"/>
          <p:cNvCxnSpPr>
            <a:stCxn id="25" idx="3"/>
            <a:endCxn id="33" idx="3"/>
          </p:cNvCxnSpPr>
          <p:nvPr/>
        </p:nvCxnSpPr>
        <p:spPr>
          <a:xfrm flipV="1">
            <a:off x="4427985" y="2258013"/>
            <a:ext cx="1675774" cy="1100697"/>
          </a:xfrm>
          <a:prstGeom prst="straightConnector1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708315" y="5445225"/>
            <a:ext cx="39356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u="sng" dirty="0" smtClean="0">
                <a:solidFill>
                  <a:srgbClr val="0070C0"/>
                </a:solidFill>
              </a:rPr>
              <a:t>หมายเหตุ</a:t>
            </a:r>
          </a:p>
          <a:p>
            <a:pPr marL="342900" indent="-342900">
              <a:buFontTx/>
              <a:buChar char="-"/>
            </a:pPr>
            <a:r>
              <a:rPr lang="th-TH" sz="2400" b="1" dirty="0" err="1" smtClean="0">
                <a:solidFill>
                  <a:srgbClr val="0070C0"/>
                </a:solidFill>
              </a:rPr>
              <a:t>สกว</a:t>
            </a:r>
            <a:r>
              <a:rPr lang="th-TH" sz="2400" b="1" dirty="0" smtClean="0">
                <a:solidFill>
                  <a:srgbClr val="0070C0"/>
                </a:solidFill>
              </a:rPr>
              <a:t>. ร่วมสนับสนุน</a:t>
            </a:r>
            <a:r>
              <a:rPr lang="th-TH" sz="2400" b="1" dirty="0" smtClean="0">
                <a:solidFill>
                  <a:srgbClr val="FF0000"/>
                </a:solidFill>
              </a:rPr>
              <a:t>ไม่เกิน 5 ล้านบาท</a:t>
            </a:r>
          </a:p>
          <a:p>
            <a:pPr marL="342900" indent="-342900">
              <a:buFontTx/>
              <a:buChar char="-"/>
            </a:pPr>
            <a:r>
              <a:rPr lang="th-TH" sz="2400" b="1" dirty="0" smtClean="0">
                <a:solidFill>
                  <a:srgbClr val="0070C0"/>
                </a:solidFill>
              </a:rPr>
              <a:t>ระยะเวลาโครงการ 1 – 3 ปี</a:t>
            </a:r>
          </a:p>
        </p:txBody>
      </p:sp>
    </p:spTree>
    <p:extLst>
      <p:ext uri="{BB962C8B-B14F-4D97-AF65-F5344CB8AC3E}">
        <p14:creationId xmlns:p14="http://schemas.microsoft.com/office/powerpoint/2010/main" val="349315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กระจาย 1 9"/>
          <p:cNvSpPr/>
          <p:nvPr/>
        </p:nvSpPr>
        <p:spPr>
          <a:xfrm rot="611758">
            <a:off x="6235043" y="289263"/>
            <a:ext cx="2939502" cy="1966886"/>
          </a:xfrm>
          <a:prstGeom prst="irregularSeal1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ปีงบประมาณ 2560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กำหนดการรับสมัคร ทุน </a:t>
            </a:r>
            <a:r>
              <a:rPr lang="en-US" dirty="0" err="1"/>
              <a:t>SuRF</a:t>
            </a:r>
            <a:r>
              <a:rPr lang="th-TH" dirty="0" smtClean="0"/>
              <a:t> </a:t>
            </a:r>
            <a:endParaRPr lang="th-TH" dirty="0"/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249428" y="2174233"/>
            <a:ext cx="68762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เปิดรับข้อเสนอโครงการ</a:t>
            </a:r>
            <a:r>
              <a:rPr lang="th-TH" sz="3200" b="1" dirty="0" smtClean="0">
                <a:solidFill>
                  <a:schemeClr val="accent3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2800" b="1" dirty="0" smtClean="0">
                <a:solidFill>
                  <a:srgbClr val="7030A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(ที่มีความร่วมมือกับอุตสาหกรรม)</a:t>
            </a:r>
            <a:endParaRPr lang="th-TH" sz="3200" b="1" dirty="0" smtClean="0">
              <a:solidFill>
                <a:srgbClr val="7030A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450850" indent="-450850"/>
            <a:r>
              <a:rPr lang="en-US" sz="3600" b="1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1 </a:t>
            </a:r>
            <a:r>
              <a:rPr lang="th-TH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ธ.ค. 59 – 31 ม.ค. 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60</a:t>
            </a:r>
          </a:p>
        </p:txBody>
      </p:sp>
      <p:pic>
        <p:nvPicPr>
          <p:cNvPr id="29" name="รูปภาพ 28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8" y="2132856"/>
            <a:ext cx="1077528" cy="1180150"/>
          </a:xfrm>
          <a:prstGeom prst="rect">
            <a:avLst/>
          </a:prstGeom>
        </p:spPr>
      </p:pic>
      <p:pic>
        <p:nvPicPr>
          <p:cNvPr id="2050" name="Picture 2" descr="http://202.44.34.144/kmit/photo/imgKM-20120514154814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47" y="4036440"/>
            <a:ext cx="1375311" cy="98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17900" y="3958235"/>
            <a:ext cx="66185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นำเสนอโครงการ </a:t>
            </a:r>
            <a:r>
              <a:rPr lang="th-TH" sz="2800" b="1" dirty="0" smtClean="0">
                <a:solidFill>
                  <a:srgbClr val="7030A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</a:t>
            </a:r>
            <a:r>
              <a:rPr lang="th-TH" sz="2800" b="1" dirty="0">
                <a:solidFill>
                  <a:srgbClr val="7030A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ที่มีความร่วมมือกับอุตสาหกรรม</a:t>
            </a:r>
            <a:r>
              <a:rPr lang="th-TH" sz="2800" b="1" dirty="0" smtClean="0">
                <a:solidFill>
                  <a:srgbClr val="7030A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)</a:t>
            </a:r>
            <a:endParaRPr lang="th-TH" sz="3200" b="1" dirty="0" smtClean="0">
              <a:solidFill>
                <a:srgbClr val="7030A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450850" indent="-450850"/>
            <a:r>
              <a:rPr lang="th-TH" sz="3600" b="1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1 </a:t>
            </a:r>
            <a:r>
              <a:rPr lang="th-TH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เม.ย. 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60</a:t>
            </a:r>
            <a:r>
              <a:rPr lang="th-TH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 – 31 พ.ค. 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60</a:t>
            </a:r>
            <a:r>
              <a:rPr lang="th-TH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2800" b="1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(นักวิจัย+ผู้ประกอบการ)</a:t>
            </a:r>
            <a:endParaRPr lang="en-US" sz="3200" b="1" dirty="0" smtClean="0">
              <a:solidFill>
                <a:srgbClr val="0070C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8270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2" descr="http://www.google.co.th/url?sa=i&amp;source=images&amp;cd=&amp;docid=KCzZVJ1PQjkvDM&amp;tbnid=p4DYz_0GqB8rVM:&amp;ved=0CAUQjBwwAA&amp;url=http%3A%2F%2F4.bp.blogspot.com%2F-IoHimhR_Dr0%2FUb5xhDKV6BI%2FAAAAAAAACVk%2FQgEr0uwN9bE%2Fs1600%2F0002.jpg&amp;ei=9muUUsW6NcrtrQfS2IDIDQ&amp;psig=AFQjCNGIBLB_7Wzfc5w1qb6Q9bzEyfVf9Q&amp;ust=138554507896976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332911"/>
            <a:ext cx="2160238" cy="203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2411759" y="2293423"/>
            <a:ext cx="6624737" cy="2000548"/>
          </a:xfrm>
          <a:prstGeom prst="rect">
            <a:avLst/>
          </a:prstGeom>
          <a:noFill/>
        </p:spPr>
        <p:txBody>
          <a:bodyPr wrap="square" lIns="91440" tIns="0" rIns="0" bIns="0" anchor="ctr" anchorCtr="0">
            <a:spAutoFit/>
          </a:bodyPr>
          <a:lstStyle/>
          <a:p>
            <a:r>
              <a:rPr lang="th-TH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rdia New" panose="020B0304020202020204" pitchFamily="34" charset="-34"/>
                <a:cs typeface="Cordia New" panose="020B0304020202020204" pitchFamily="34" charset="-34"/>
              </a:rPr>
              <a:t>ทุนนักวิจัยเพื่ออุตสาหกรรม </a:t>
            </a:r>
            <a:endParaRPr lang="th-TH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rdia New" panose="020B0304020202020204" pitchFamily="34" charset="-34"/>
                <a:cs typeface="Cordia New" panose="020B0304020202020204" pitchFamily="34" charset="-34"/>
              </a:rPr>
              <a:t>(Industrial-academic Research Fellowship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rdia New" panose="020B0304020202020204" pitchFamily="34" charset="-34"/>
                <a:cs typeface="Cordia New" panose="020B0304020202020204" pitchFamily="34" charset="-34"/>
              </a:rPr>
              <a:t>program,  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rdia New" panose="020B0304020202020204" pitchFamily="34" charset="-34"/>
                <a:cs typeface="Cordia New" panose="020B0304020202020204" pitchFamily="34" charset="-34"/>
              </a:rPr>
              <a:t>IRF</a:t>
            </a:r>
            <a:r>
              <a:rPr lang="th-TH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rdia New" panose="020B0304020202020204" pitchFamily="34" charset="-34"/>
                <a:cs typeface="Cordia New" panose="020B0304020202020204" pitchFamily="34" charset="-34"/>
              </a:rPr>
              <a:t> หรือ ทุน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rdia New" panose="020B0304020202020204" pitchFamily="34" charset="-34"/>
                <a:cs typeface="Cordia New" panose="020B0304020202020204" pitchFamily="34" charset="-34"/>
              </a:rPr>
              <a:t>Postmaster/Postdoc)</a:t>
            </a:r>
            <a:r>
              <a:rPr lang="th-TH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endParaRPr lang="th-TH" sz="4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7" name="Picture 2" descr="C:\Users\Satit.TRF\AppData\Local\Microsoft\Windows\Temporary Internet Files\Content.IE5\BBDZ2BKN\RRi-Logo-NEW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7" t="14178" r="6325" b="9180"/>
          <a:stretch>
            <a:fillRect/>
          </a:stretch>
        </p:blipFill>
        <p:spPr bwMode="auto">
          <a:xfrm>
            <a:off x="7625225" y="260648"/>
            <a:ext cx="1339263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samen.co.nz/wp-content/uploads/2016/04/new_sig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97" y="1974213"/>
            <a:ext cx="1634880" cy="71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01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ทุนนักวิจัยเพื่ออุตสาหกรรม</a:t>
            </a:r>
            <a:r>
              <a:rPr lang="en-US" dirty="0"/>
              <a:t> (IRF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4104456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800" b="1" u="sng" dirty="0" smtClean="0"/>
              <a:t>เงื่อนไขการสมัคร</a:t>
            </a:r>
          </a:p>
          <a:p>
            <a:pPr marL="0" indent="0" algn="thaiDist">
              <a:buNone/>
            </a:pPr>
            <a:endParaRPr lang="th-TH" sz="1800" b="1" u="sng" dirty="0" smtClean="0"/>
          </a:p>
          <a:p>
            <a:pPr algn="thaiDist"/>
            <a:r>
              <a:rPr lang="th-TH" sz="2400" b="1" u="sng" dirty="0" smtClean="0"/>
              <a:t>นักวิจัย</a:t>
            </a:r>
            <a:r>
              <a:rPr lang="th-TH" sz="2400" dirty="0" smtClean="0"/>
              <a:t> </a:t>
            </a:r>
            <a:r>
              <a:rPr lang="th-TH" sz="2400" dirty="0"/>
              <a:t>(</a:t>
            </a:r>
            <a:r>
              <a:rPr lang="en-US" sz="2400" dirty="0"/>
              <a:t>Postmaster</a:t>
            </a:r>
            <a:r>
              <a:rPr lang="th-TH" sz="2400" dirty="0" smtClean="0"/>
              <a:t>/</a:t>
            </a:r>
            <a:r>
              <a:rPr lang="en-US" sz="2400" dirty="0" smtClean="0"/>
              <a:t>Postdoc</a:t>
            </a:r>
            <a:r>
              <a:rPr lang="en-US" sz="2400" dirty="0"/>
              <a:t>)</a:t>
            </a:r>
            <a:r>
              <a:rPr lang="th-TH" sz="2400" dirty="0"/>
              <a:t> ต้อง</a:t>
            </a:r>
            <a:r>
              <a:rPr lang="th-TH" sz="2400" b="1" dirty="0">
                <a:solidFill>
                  <a:srgbClr val="FF0000"/>
                </a:solidFill>
              </a:rPr>
              <a:t>ยังไม่ได้ทำงาน</a:t>
            </a:r>
            <a:r>
              <a:rPr lang="th-TH" sz="2400" dirty="0"/>
              <a:t>ประจำที่ใด และ</a:t>
            </a:r>
            <a:r>
              <a:rPr lang="th-TH" sz="2400" b="1" dirty="0">
                <a:solidFill>
                  <a:srgbClr val="FF0000"/>
                </a:solidFill>
              </a:rPr>
              <a:t>เพิ่งสำเร็จ</a:t>
            </a:r>
            <a:r>
              <a:rPr lang="th-TH" sz="2400" dirty="0"/>
              <a:t>ปริญญาโทหรือปริญญาเอกมา</a:t>
            </a:r>
            <a:r>
              <a:rPr lang="th-TH" sz="2400" b="1" dirty="0">
                <a:solidFill>
                  <a:srgbClr val="FF0000"/>
                </a:solidFill>
              </a:rPr>
              <a:t>ไม่เกิน 5 ปี </a:t>
            </a:r>
            <a:r>
              <a:rPr lang="th-TH" sz="2400" dirty="0"/>
              <a:t>ณ วันที่สมัคร</a:t>
            </a:r>
            <a:r>
              <a:rPr lang="th-TH" sz="2400" dirty="0" smtClean="0"/>
              <a:t>ทุน</a:t>
            </a:r>
          </a:p>
          <a:p>
            <a:pPr algn="thaiDist"/>
            <a:endParaRPr lang="en-US" sz="2400" dirty="0"/>
          </a:p>
          <a:p>
            <a:pPr algn="thaiDist"/>
            <a:r>
              <a:rPr lang="th-TH" sz="2400" b="1" u="sng" dirty="0" smtClean="0"/>
              <a:t>อาจารย์</a:t>
            </a:r>
            <a:r>
              <a:rPr lang="th-TH" sz="2400" b="1" u="sng" dirty="0"/>
              <a:t>ที่</a:t>
            </a:r>
            <a:r>
              <a:rPr lang="th-TH" sz="2400" b="1" u="sng" dirty="0" smtClean="0"/>
              <a:t>ปรึกษา</a:t>
            </a:r>
            <a:r>
              <a:rPr lang="en-US" sz="2400" b="1" u="sng" dirty="0" smtClean="0"/>
              <a:t>/</a:t>
            </a:r>
            <a:r>
              <a:rPr lang="th-TH" sz="2400" b="1" u="sng" dirty="0" smtClean="0"/>
              <a:t>นักวิจัย</a:t>
            </a:r>
            <a:r>
              <a:rPr lang="th-TH" sz="2400" b="1" u="sng" dirty="0"/>
              <a:t>พี่เลี้ยง</a:t>
            </a:r>
            <a:r>
              <a:rPr lang="th-TH" sz="2400" b="1" dirty="0"/>
              <a:t> </a:t>
            </a:r>
            <a:r>
              <a:rPr lang="en-US" sz="2400" dirty="0" smtClean="0"/>
              <a:t>(Mentor) </a:t>
            </a:r>
            <a:r>
              <a:rPr lang="th-TH" sz="2400" dirty="0" smtClean="0"/>
              <a:t>ต้อง</a:t>
            </a:r>
            <a:r>
              <a:rPr lang="th-TH" sz="2400" b="1" dirty="0" smtClean="0">
                <a:solidFill>
                  <a:srgbClr val="FF0000"/>
                </a:solidFill>
              </a:rPr>
              <a:t>สังกัดมหาวิทยาลัย </a:t>
            </a:r>
            <a:r>
              <a:rPr lang="th-TH" sz="2400" b="1" dirty="0">
                <a:solidFill>
                  <a:srgbClr val="FF0000"/>
                </a:solidFill>
              </a:rPr>
              <a:t>หรือสถาบันวิจัยของรัฐ </a:t>
            </a:r>
            <a:r>
              <a:rPr lang="th-TH" sz="2400" dirty="0"/>
              <a:t>ที่ผ่านเกณฑ์การคัดเลือกจาก </a:t>
            </a:r>
            <a:r>
              <a:rPr lang="th-TH" sz="2400" dirty="0" err="1"/>
              <a:t>สกว</a:t>
            </a:r>
            <a:r>
              <a:rPr lang="th-TH" sz="2400" dirty="0"/>
              <a:t>. โดย </a:t>
            </a:r>
            <a:r>
              <a:rPr lang="th-TH" sz="2400" dirty="0" err="1" smtClean="0"/>
              <a:t>พวอ</a:t>
            </a:r>
            <a:r>
              <a:rPr lang="th-TH" sz="2400" dirty="0" smtClean="0"/>
              <a:t>.</a:t>
            </a:r>
          </a:p>
          <a:p>
            <a:pPr algn="thaiDist"/>
            <a:endParaRPr lang="en-US" sz="2400" dirty="0"/>
          </a:p>
          <a:p>
            <a:pPr algn="thaiDist"/>
            <a:r>
              <a:rPr lang="th-TH" sz="2400" b="1" u="sng" dirty="0" smtClean="0"/>
              <a:t>ภาคอุตสาหกรรม</a:t>
            </a:r>
            <a:r>
              <a:rPr lang="th-TH" sz="2400" dirty="0"/>
              <a:t>ต้องร่วมสนับสนุนทุน</a:t>
            </a:r>
            <a:r>
              <a:rPr lang="th-TH" sz="2400" b="1" dirty="0">
                <a:solidFill>
                  <a:srgbClr val="FF0000"/>
                </a:solidFill>
              </a:rPr>
              <a:t>ไม่น้อยกว่า 50% </a:t>
            </a:r>
            <a:r>
              <a:rPr lang="th-TH" sz="2400" dirty="0"/>
              <a:t>ของทุนวิจัยและ</a:t>
            </a:r>
            <a:r>
              <a:rPr lang="th-TH" sz="2400" b="1" dirty="0">
                <a:solidFill>
                  <a:srgbClr val="0000FF"/>
                </a:solidFill>
              </a:rPr>
              <a:t>มหาวิทยาลัยหรือสถาบันวิจัยของรัฐ</a:t>
            </a:r>
            <a:r>
              <a:rPr lang="th-TH" sz="2400" dirty="0"/>
              <a:t>ต้องร่วมสนับสนุนทุน</a:t>
            </a:r>
            <a:r>
              <a:rPr lang="th-TH" sz="2400" b="1" dirty="0">
                <a:solidFill>
                  <a:srgbClr val="0000FF"/>
                </a:solidFill>
              </a:rPr>
              <a:t>ไม่น้อยกว่า 25% </a:t>
            </a:r>
            <a:r>
              <a:rPr lang="th-TH" sz="2400" dirty="0"/>
              <a:t>ของทุนวิจัย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755576" y="401922"/>
            <a:ext cx="7355160" cy="7175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Cordia New" panose="020B0304020202020204" pitchFamily="34" charset="-34"/>
                <a:ea typeface="+mj-ea"/>
                <a:cs typeface="Cordia New" panose="020B0304020202020204" pitchFamily="34" charset="-34"/>
              </a:defRPr>
            </a:lvl1pPr>
          </a:lstStyle>
          <a:p>
            <a:r>
              <a:rPr lang="en-US" sz="3600" dirty="0" smtClean="0"/>
              <a:t>   </a:t>
            </a:r>
            <a:endParaRPr lang="th-TH" sz="3600" dirty="0"/>
          </a:p>
        </p:txBody>
      </p:sp>
    </p:spTree>
    <p:extLst>
      <p:ext uri="{BB962C8B-B14F-4D97-AF65-F5344CB8AC3E}">
        <p14:creationId xmlns:p14="http://schemas.microsoft.com/office/powerpoint/2010/main" val="263126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ทุนนักวิจัยเพื่ออุตสาหกรรม</a:t>
            </a:r>
            <a:r>
              <a:rPr lang="en-US" dirty="0"/>
              <a:t> (IRF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1944216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800" b="1" u="sng" dirty="0" smtClean="0"/>
              <a:t>ระยะเวลารับทุน</a:t>
            </a:r>
            <a:endParaRPr lang="th-TH" sz="1800" b="1" u="sng" dirty="0" smtClean="0"/>
          </a:p>
          <a:p>
            <a:pPr algn="thaiDist"/>
            <a:r>
              <a:rPr lang="th-TH" sz="2400" b="1" dirty="0" smtClean="0"/>
              <a:t>1 - 2 ปี</a:t>
            </a:r>
          </a:p>
          <a:p>
            <a:pPr marL="0" indent="0" algn="thaiDist">
              <a:buNone/>
            </a:pPr>
            <a:endParaRPr lang="th-TH" sz="2400" b="1" dirty="0" smtClean="0"/>
          </a:p>
          <a:p>
            <a:pPr marL="0" indent="0" algn="thaiDist">
              <a:buNone/>
            </a:pPr>
            <a:r>
              <a:rPr lang="th-TH" sz="2800" b="1" u="sng" dirty="0" smtClean="0"/>
              <a:t>งบประมาณต่อทุน</a:t>
            </a:r>
            <a:endParaRPr lang="th-TH" sz="2400" b="1" dirty="0"/>
          </a:p>
          <a:p>
            <a:pPr marL="0" indent="0" algn="thaiDist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755576" y="401922"/>
            <a:ext cx="7355160" cy="7175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Cordia New" panose="020B0304020202020204" pitchFamily="34" charset="-34"/>
                <a:ea typeface="+mj-ea"/>
                <a:cs typeface="Cordia New" panose="020B0304020202020204" pitchFamily="34" charset="-34"/>
              </a:defRPr>
            </a:lvl1pPr>
          </a:lstStyle>
          <a:p>
            <a:r>
              <a:rPr lang="en-US" sz="3600" dirty="0" smtClean="0"/>
              <a:t>   </a:t>
            </a:r>
            <a:endParaRPr lang="th-TH" sz="36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895213"/>
              </p:ext>
            </p:extLst>
          </p:nvPr>
        </p:nvGraphicFramePr>
        <p:xfrm>
          <a:off x="539552" y="3175992"/>
          <a:ext cx="8352927" cy="1981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12167"/>
                <a:gridCol w="1656184"/>
                <a:gridCol w="1584176"/>
                <a:gridCol w="1751404"/>
                <a:gridCol w="184899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ทุน</a:t>
                      </a:r>
                      <a:r>
                        <a:rPr lang="th-TH" sz="2800" b="1" baseline="0" dirty="0" smtClean="0"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 </a:t>
                      </a:r>
                      <a:r>
                        <a:rPr lang="en-US" sz="2800" b="1" baseline="0" dirty="0" smtClean="0"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IRF</a:t>
                      </a:r>
                      <a:endParaRPr lang="en-US" sz="2800" b="1" dirty="0"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มูลค่าทุน (บ.) / 2 ปี</a:t>
                      </a:r>
                      <a:endParaRPr lang="en-US" sz="2800" b="1" dirty="0"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ค่าวิจัย (บ.)</a:t>
                      </a:r>
                      <a:endParaRPr lang="en-US" sz="2800" b="1" dirty="0" smtClean="0"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ค่าตอบแทนนักวิจัย (บ.)</a:t>
                      </a:r>
                      <a:endParaRPr lang="en-US" sz="2800" b="1" dirty="0" smtClean="0"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ค่าตอบแทน</a:t>
                      </a:r>
                      <a:r>
                        <a:rPr lang="en-US" sz="2800" b="1" dirty="0" smtClean="0"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 Mentor</a:t>
                      </a:r>
                      <a:r>
                        <a:rPr lang="th-TH" sz="2800" b="1" dirty="0" smtClean="0"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 (บ.)</a:t>
                      </a:r>
                      <a:endParaRPr lang="en-US" sz="2800" b="1" dirty="0" smtClean="0"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Postmaster</a:t>
                      </a:r>
                      <a:endParaRPr lang="en-US" sz="2800" b="1" dirty="0"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1,060,000</a:t>
                      </a:r>
                      <a:endParaRPr lang="en-US" sz="2800" b="1" dirty="0"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800" b="1" dirty="0" smtClean="0"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200,000 / ปี</a:t>
                      </a:r>
                      <a:endParaRPr lang="en-US" sz="2800" b="1" dirty="0"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800" b="1" dirty="0" smtClean="0"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25,000 / ด.</a:t>
                      </a:r>
                      <a:endParaRPr lang="en-US" sz="2800" b="1" dirty="0"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800" b="1" dirty="0" smtClean="0"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30,000 / ปี</a:t>
                      </a:r>
                      <a:endParaRPr lang="en-US" sz="2800" b="1" dirty="0"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Postdoc</a:t>
                      </a:r>
                      <a:endParaRPr lang="en-US" sz="2800" b="1" dirty="0"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1,800,000 </a:t>
                      </a:r>
                      <a:endParaRPr lang="en-US" sz="2800" b="1" dirty="0"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330,000 </a:t>
                      </a:r>
                      <a:r>
                        <a:rPr lang="th-TH" sz="2800" b="1" dirty="0" smtClean="0"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/ ปี</a:t>
                      </a:r>
                      <a:endParaRPr lang="en-US" sz="2800" b="1" dirty="0"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45,000 </a:t>
                      </a:r>
                      <a:r>
                        <a:rPr lang="th-TH" sz="2800" b="1" dirty="0" smtClean="0"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/ ด.</a:t>
                      </a:r>
                      <a:endParaRPr lang="en-US" sz="2800" b="1" dirty="0"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30,000 / ปี</a:t>
                      </a:r>
                      <a:endParaRPr lang="en-US" sz="2800" b="1" dirty="0" smtClean="0">
                        <a:latin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940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ลูกศรขวา 8"/>
          <p:cNvSpPr/>
          <p:nvPr/>
        </p:nvSpPr>
        <p:spPr>
          <a:xfrm>
            <a:off x="1259632" y="1933138"/>
            <a:ext cx="6768752" cy="4045900"/>
          </a:xfrm>
          <a:prstGeom prst="rightArrow">
            <a:avLst>
              <a:gd name="adj1" fmla="val 66282"/>
              <a:gd name="adj2" fmla="val 569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15616" y="361950"/>
            <a:ext cx="8028384" cy="717550"/>
          </a:xfrm>
        </p:spPr>
        <p:txBody>
          <a:bodyPr>
            <a:normAutofit/>
          </a:bodyPr>
          <a:lstStyle/>
          <a:p>
            <a:r>
              <a:rPr lang="th-TH" sz="4000" dirty="0"/>
              <a:t>ทุนนักวิจัยเพื่ออุตสาหกรรม</a:t>
            </a:r>
            <a:r>
              <a:rPr lang="en-US" sz="4000" dirty="0"/>
              <a:t> (IRF)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51520" y="5877272"/>
            <a:ext cx="4674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u="sng" dirty="0" smtClean="0">
                <a:solidFill>
                  <a:srgbClr val="0000F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หมายเหตุ</a:t>
            </a:r>
          </a:p>
          <a:p>
            <a:pPr marL="342900" indent="-342900">
              <a:buFontTx/>
              <a:buChar char="-"/>
            </a:pPr>
            <a:r>
              <a:rPr lang="th-TH" sz="2400" b="1" dirty="0" err="1" smtClean="0">
                <a:solidFill>
                  <a:srgbClr val="0000F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สกว</a:t>
            </a:r>
            <a:r>
              <a:rPr lang="th-TH" sz="2400" b="1" dirty="0" smtClean="0">
                <a:solidFill>
                  <a:srgbClr val="0000F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. ร่วมสนับสนุนไม่เกิน 25</a:t>
            </a:r>
            <a:r>
              <a:rPr lang="en-US" sz="2400" b="1" dirty="0" smtClean="0">
                <a:solidFill>
                  <a:srgbClr val="0000F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% </a:t>
            </a:r>
            <a:r>
              <a:rPr lang="th-TH" sz="2400" b="1" dirty="0" smtClean="0">
                <a:solidFill>
                  <a:srgbClr val="0000F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ของมูลค่าทุน</a:t>
            </a:r>
          </a:p>
        </p:txBody>
      </p:sp>
      <p:sp>
        <p:nvSpPr>
          <p:cNvPr id="40" name="สี่เหลี่ยมผืนผ้า 30"/>
          <p:cNvSpPr/>
          <p:nvPr/>
        </p:nvSpPr>
        <p:spPr>
          <a:xfrm>
            <a:off x="5258624" y="1239724"/>
            <a:ext cx="3777872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th-TH" sz="3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เงื่อนไขการจบโครงการ</a:t>
            </a:r>
            <a:endParaRPr kumimoji="0" lang="th-TH" sz="3800" b="1" i="0" u="none" strike="noStrike" kern="0" cap="none" spc="0" normalizeH="0" baseline="0" noProof="0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235055" y="3126158"/>
            <a:ext cx="58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u="sng" dirty="0" smtClean="0">
                <a:solidFill>
                  <a:srgbClr val="FF0000"/>
                </a:solidFill>
              </a:rPr>
              <a:t>หรือ</a:t>
            </a:r>
            <a:endParaRPr lang="th-TH" sz="24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" name="แผนภูมิ 2"/>
          <p:cNvGraphicFramePr/>
          <p:nvPr>
            <p:extLst>
              <p:ext uri="{D42A27DB-BD31-4B8C-83A1-F6EECF244321}">
                <p14:modId xmlns:p14="http://schemas.microsoft.com/office/powerpoint/2010/main" val="2193623560"/>
              </p:ext>
            </p:extLst>
          </p:nvPr>
        </p:nvGraphicFramePr>
        <p:xfrm>
          <a:off x="307335" y="1787960"/>
          <a:ext cx="4666614" cy="4336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สี่เหลี่ยมผืนผ้า 5"/>
          <p:cNvSpPr/>
          <p:nvPr/>
        </p:nvSpPr>
        <p:spPr>
          <a:xfrm>
            <a:off x="5839201" y="2348880"/>
            <a:ext cx="2395854" cy="8640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kern="0" dirty="0">
                <a:solidFill>
                  <a:prstClr val="white"/>
                </a:solidFill>
                <a:latin typeface="Calibri"/>
              </a:rPr>
              <a:t>Patent</a:t>
            </a: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5839201" y="3428999"/>
            <a:ext cx="2395854" cy="8640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36000" tIns="46800" rIns="36000" rtlCol="0" anchor="ctr"/>
          <a:lstStyle/>
          <a:p>
            <a:pPr algn="ctr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Prototype</a:t>
            </a: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5839201" y="4509120"/>
            <a:ext cx="2395854" cy="8640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kern="0" dirty="0">
                <a:solidFill>
                  <a:prstClr val="white"/>
                </a:solidFill>
                <a:latin typeface="Calibri"/>
              </a:rPr>
              <a:t>Scale-up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235054" y="4062262"/>
            <a:ext cx="58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u="sng" dirty="0" smtClean="0">
                <a:solidFill>
                  <a:srgbClr val="FF0000"/>
                </a:solidFill>
              </a:rPr>
              <a:t>หรือ</a:t>
            </a:r>
            <a:endParaRPr lang="th-TH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58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กระจาย 1 9"/>
          <p:cNvSpPr/>
          <p:nvPr/>
        </p:nvSpPr>
        <p:spPr>
          <a:xfrm rot="611758">
            <a:off x="6235043" y="289263"/>
            <a:ext cx="2939502" cy="1966886"/>
          </a:xfrm>
          <a:prstGeom prst="irregularSeal1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ปีงบประมาณ 2560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กำหนดการรับสมัคร ทุน </a:t>
            </a:r>
            <a:r>
              <a:rPr lang="en-US" dirty="0" smtClean="0"/>
              <a:t>IRF</a:t>
            </a:r>
            <a:r>
              <a:rPr lang="th-TH" dirty="0" smtClean="0"/>
              <a:t> </a:t>
            </a:r>
            <a:endParaRPr lang="th-TH" dirty="0"/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29" name="รูปภาพ 28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8" y="2132856"/>
            <a:ext cx="1077528" cy="1180150"/>
          </a:xfrm>
          <a:prstGeom prst="rect">
            <a:avLst/>
          </a:prstGeom>
        </p:spPr>
      </p:pic>
      <p:pic>
        <p:nvPicPr>
          <p:cNvPr id="2050" name="Picture 2" descr="http://202.44.34.144/kmit/photo/imgKM-20120514154814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47" y="4036440"/>
            <a:ext cx="1375311" cy="98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49428" y="2174233"/>
            <a:ext cx="68762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เปิดรับข้อเสนอโครงการ</a:t>
            </a:r>
            <a:r>
              <a:rPr lang="th-TH" sz="3200" b="1" dirty="0" smtClean="0">
                <a:solidFill>
                  <a:schemeClr val="accent3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2800" b="1" dirty="0" smtClean="0">
                <a:solidFill>
                  <a:srgbClr val="7030A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(ที่มีความร่วมมือกับอุตสาหกรรม)</a:t>
            </a:r>
            <a:endParaRPr lang="th-TH" sz="3200" b="1" dirty="0" smtClean="0">
              <a:solidFill>
                <a:srgbClr val="7030A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450850" indent="-450850"/>
            <a:r>
              <a:rPr lang="en-US" sz="3600" b="1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1 </a:t>
            </a:r>
            <a:r>
              <a:rPr lang="th-TH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ธ.ค. 59 – 31 ม.ค. 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60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17900" y="3958235"/>
            <a:ext cx="66185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นำเสนอโครงการ </a:t>
            </a:r>
            <a:r>
              <a:rPr lang="th-TH" sz="2800" b="1" dirty="0" smtClean="0">
                <a:solidFill>
                  <a:srgbClr val="7030A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</a:t>
            </a:r>
            <a:r>
              <a:rPr lang="th-TH" sz="2800" b="1" dirty="0">
                <a:solidFill>
                  <a:srgbClr val="7030A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ที่มีความร่วมมือกับอุตสาหกรรม</a:t>
            </a:r>
            <a:r>
              <a:rPr lang="th-TH" sz="2800" b="1" dirty="0" smtClean="0">
                <a:solidFill>
                  <a:srgbClr val="7030A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)</a:t>
            </a:r>
            <a:endParaRPr lang="th-TH" sz="3200" b="1" dirty="0" smtClean="0">
              <a:solidFill>
                <a:srgbClr val="7030A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450850" indent="-450850"/>
            <a:r>
              <a:rPr lang="th-TH" sz="3600" b="1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1 </a:t>
            </a:r>
            <a:r>
              <a:rPr lang="th-TH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เม.ย. 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60</a:t>
            </a:r>
            <a:r>
              <a:rPr lang="th-TH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 – 31 พ.ค. 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60</a:t>
            </a:r>
            <a:r>
              <a:rPr lang="th-TH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2800" b="1" dirty="0" smtClean="0">
                <a:solidFill>
                  <a:srgbClr val="0070C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(นักวิจัย+ผู้ประกอบการ)</a:t>
            </a:r>
            <a:endParaRPr lang="en-US" sz="3200" b="1" dirty="0" smtClean="0">
              <a:solidFill>
                <a:srgbClr val="0070C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4105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388" y="246063"/>
            <a:ext cx="6553200" cy="1166812"/>
          </a:xfrm>
          <a:extLst/>
        </p:spPr>
        <p:txBody>
          <a:bodyPr rtlCol="0">
            <a:noAutofit/>
          </a:bodyPr>
          <a:lstStyle/>
          <a:p>
            <a:pPr algn="l" eaLnBrk="1" fontAlgn="auto" hangingPunct="1">
              <a:lnSpc>
                <a:spcPts val="3000"/>
              </a:lnSpc>
              <a:spcAft>
                <a:spcPts val="0"/>
              </a:spcAft>
              <a:defRPr/>
            </a:pP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สำนักงานกองทุนสนับสนุนการวิจัย (สกว.)</a:t>
            </a:r>
            <a:b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The Thailand Research Fund </a:t>
            </a: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TRF</a:t>
            </a: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0723" name="Picture 2" descr="http://www.trf.or.th/images/stories/images/trf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114425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2" descr="slid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547813"/>
            <a:ext cx="87122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9388" y="1547813"/>
            <a:ext cx="4383087" cy="2349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วิสัยทัศน์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800" b="1" dirty="0">
                <a:solidFill>
                  <a:srgbClr val="4584D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เป็นองค์กรที่มีความเป็น</a:t>
            </a:r>
            <a:r>
              <a:rPr lang="th-TH" sz="2800" b="1" dirty="0" smtClean="0">
                <a:solidFill>
                  <a:srgbClr val="4584D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เลิศ และ</a:t>
            </a:r>
            <a:endParaRPr lang="en-US" sz="2800" b="1" dirty="0" smtClean="0">
              <a:solidFill>
                <a:srgbClr val="4584D3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800" b="1" dirty="0" smtClean="0">
                <a:solidFill>
                  <a:srgbClr val="4584D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เป็น</a:t>
            </a:r>
            <a:r>
              <a:rPr lang="th-TH" sz="2800" b="1" dirty="0">
                <a:solidFill>
                  <a:srgbClr val="4584D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ผู้นำด้านการบริหารจัดการการวิจัยในเอเชีย สนับสนุนการสร้างองค์ความรู้ และผลงานวิจัย นำไปสู่การสร้างสรรค์</a:t>
            </a:r>
            <a:r>
              <a:rPr lang="th-TH" sz="2800" b="1" dirty="0" smtClean="0">
                <a:solidFill>
                  <a:srgbClr val="4584D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ปัญญาเพื่อ</a:t>
            </a:r>
            <a:r>
              <a:rPr lang="th-TH" sz="2800" b="1" dirty="0">
                <a:solidFill>
                  <a:srgbClr val="4584D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anose="020B0604020202020204" pitchFamily="34" charset="-34"/>
                <a:cs typeface="Browallia New" panose="020B0604020202020204" pitchFamily="34" charset="-34"/>
              </a:rPr>
              <a:t>พัฒนาประเทศ</a:t>
            </a:r>
            <a:endParaRPr lang="en-US" sz="2800" b="1" dirty="0">
              <a:solidFill>
                <a:srgbClr val="4584D3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205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สี่เหลี่ยมผืนผ้า 42"/>
          <p:cNvSpPr/>
          <p:nvPr/>
        </p:nvSpPr>
        <p:spPr>
          <a:xfrm>
            <a:off x="1691680" y="3685258"/>
            <a:ext cx="7200800" cy="1656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2313">
              <a:tabLst>
                <a:tab pos="6994525" algn="l"/>
              </a:tabLst>
            </a:pPr>
            <a:r>
              <a:rPr lang="en-US" sz="3600" b="1" dirty="0" smtClean="0">
                <a:solidFill>
                  <a:sysClr val="windowText" lastClr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Industry</a:t>
            </a:r>
            <a:r>
              <a:rPr lang="th-TH" sz="3600" b="1" dirty="0" smtClean="0">
                <a:solidFill>
                  <a:sysClr val="windowText" lastClr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-</a:t>
            </a:r>
            <a:r>
              <a:rPr lang="en-US" sz="3600" b="1" dirty="0" smtClean="0">
                <a:solidFill>
                  <a:sysClr val="windowText" lastClr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Academia </a:t>
            </a:r>
            <a:r>
              <a:rPr lang="en-US" sz="3600" b="1" dirty="0">
                <a:solidFill>
                  <a:sysClr val="windowText" lastClr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Partnership </a:t>
            </a:r>
            <a:r>
              <a:rPr lang="en-US" sz="3600" b="1" dirty="0" err="1">
                <a:solidFill>
                  <a:sysClr val="windowText" lastClr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Programme</a:t>
            </a:r>
            <a:r>
              <a:rPr lang="en-US" sz="3600" b="1" dirty="0">
                <a:solidFill>
                  <a:sysClr val="windowText" lastClr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(IAPP) - Thailand</a:t>
            </a:r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1619672" y="1520788"/>
            <a:ext cx="7200800" cy="1656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2313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rdia New" panose="020B0304020202020204" pitchFamily="34" charset="-34"/>
                <a:cs typeface="Cordia New" panose="020B0304020202020204" pitchFamily="34" charset="-34"/>
              </a:rPr>
              <a:t>SRI 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rdia New" panose="020B0304020202020204" pitchFamily="34" charset="-34"/>
                <a:cs typeface="Cordia New" panose="020B0304020202020204" pitchFamily="34" charset="-34"/>
              </a:rPr>
              <a:t>11 </a:t>
            </a:r>
            <a:r>
              <a:rPr lang="th-TH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rdia New" panose="020B0304020202020204" pitchFamily="34" charset="-34"/>
                <a:cs typeface="Cordia New" panose="020B0304020202020204" pitchFamily="34" charset="-34"/>
              </a:rPr>
              <a:t>(พลังงาน)</a:t>
            </a:r>
            <a:endParaRPr lang="en-US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722313"/>
            <a:r>
              <a:rPr lang="th-TH" sz="2400" b="1" dirty="0" smtClean="0">
                <a:solidFill>
                  <a:sysClr val="windowText" lastClr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การศึกษา</a:t>
            </a:r>
            <a:r>
              <a:rPr lang="th-TH" sz="2400" b="1" dirty="0">
                <a:solidFill>
                  <a:sysClr val="windowText" lastClr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ประสิทธิภาพพลังงานด้านเศรษฐกิจ สังคม และสิ่งแวดล้อม เพื่อเปรียบเทียบความเป็นธรรมในด้านพลังงานของกลุ่มอุตสาหกรรมในประเทศไทย</a:t>
            </a:r>
            <a:endParaRPr lang="en-US" sz="2400" b="1" dirty="0">
              <a:solidFill>
                <a:sysClr val="windowText" lastClr="00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15616" y="361950"/>
            <a:ext cx="8028384" cy="717550"/>
          </a:xfrm>
        </p:spPr>
        <p:txBody>
          <a:bodyPr>
            <a:normAutofit/>
          </a:bodyPr>
          <a:lstStyle/>
          <a:p>
            <a:r>
              <a:rPr lang="th-TH" sz="4000" dirty="0" smtClean="0"/>
              <a:t>ทุนอื่นๆ ของ </a:t>
            </a:r>
            <a:r>
              <a:rPr lang="th-TH" sz="4000" dirty="0" err="1" smtClean="0"/>
              <a:t>พวอ</a:t>
            </a:r>
            <a:r>
              <a:rPr lang="th-TH" sz="4000" dirty="0" smtClean="0"/>
              <a:t>.</a:t>
            </a:r>
            <a:endParaRPr lang="en-US" sz="4000" dirty="0"/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วงรี 28"/>
          <p:cNvSpPr/>
          <p:nvPr/>
        </p:nvSpPr>
        <p:spPr>
          <a:xfrm>
            <a:off x="467544" y="1484784"/>
            <a:ext cx="1728192" cy="1728192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200" b="1" dirty="0" smtClean="0">
                <a:solidFill>
                  <a:schemeClr val="accent6"/>
                </a:solidFill>
              </a:rPr>
              <a:t>SRI</a:t>
            </a:r>
            <a:endParaRPr lang="en-US" sz="7200" b="1" dirty="0">
              <a:solidFill>
                <a:schemeClr val="accent6"/>
              </a:solidFill>
            </a:endParaRPr>
          </a:p>
        </p:txBody>
      </p:sp>
      <p:sp>
        <p:nvSpPr>
          <p:cNvPr id="1025" name="AutoShape 6" descr="ผลการค้นหารูปภาพสำหรับ IAPP TRF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7150" y="-601663"/>
            <a:ext cx="297180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775" y="4552771"/>
            <a:ext cx="2613842" cy="168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วงรี 41"/>
          <p:cNvSpPr/>
          <p:nvPr/>
        </p:nvSpPr>
        <p:spPr>
          <a:xfrm>
            <a:off x="467544" y="3649254"/>
            <a:ext cx="1728192" cy="17281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IAPP</a:t>
            </a:r>
            <a:endParaRPr lang="en-US" sz="4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1289" y="5779881"/>
            <a:ext cx="2288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hlinkClick r:id="rId4"/>
              </a:rPr>
              <a:t>http://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hlinkClick r:id="rId4"/>
              </a:rPr>
              <a:t>rri.trf.or.th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2861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E9E50-6445-4FCB-8FF1-5FD8FB23C2E5}" type="slidenum">
              <a:rPr lang="en-US" smtClean="0"/>
              <a:t>31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902" y="1469253"/>
            <a:ext cx="4075716" cy="406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1115616" y="44624"/>
            <a:ext cx="7920880" cy="12241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ทุน</a:t>
            </a:r>
            <a:r>
              <a:rPr lang="en-US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IAPP </a:t>
            </a:r>
            <a:r>
              <a:rPr lang="en-US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Industry – Academia Partnership </a:t>
            </a:r>
          </a:p>
          <a:p>
            <a:r>
              <a:rPr lang="en-US" sz="4000" b="1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Programme</a:t>
            </a:r>
            <a:r>
              <a:rPr lang="en-US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964" y="1469253"/>
            <a:ext cx="609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</a:rPr>
              <a:t>UK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08304" y="1525060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</a:rPr>
              <a:t>Thailand</a:t>
            </a:r>
          </a:p>
        </p:txBody>
      </p:sp>
      <p:pic>
        <p:nvPicPr>
          <p:cNvPr id="2052" name="Picture 4" descr="https://ora.kku.ac.th/News/Update/files_upload/1281-1-newton-fund-master-rgb-sm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30" y="1876890"/>
            <a:ext cx="1656183" cy="63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raeng.org.uk/RAE/media/Events-Photo-Gallery/RAEng-DLG-rg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63"/>
          <a:stretch/>
        </p:blipFill>
        <p:spPr bwMode="auto">
          <a:xfrm>
            <a:off x="390005" y="2427560"/>
            <a:ext cx="1363565" cy="49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progreenecon.files.wordpress.com/2016/02/trf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083" y="2076365"/>
            <a:ext cx="510023" cy="84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kps.ku.ac.th/kasetsartgames/images/sup/logo_%E0%B8%AA%E0%B8%81%E0%B8%A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38" y="2017986"/>
            <a:ext cx="906958" cy="90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95736" y="4149080"/>
            <a:ext cx="457200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 </a:t>
            </a:r>
            <a:r>
              <a:rPr lang="en-US" dirty="0"/>
              <a:t>enhance engineering teaching, research and innovation capacity in Thailand through building bilateral industry-academia </a:t>
            </a:r>
            <a:r>
              <a:rPr lang="en-US" dirty="0" smtClean="0"/>
              <a:t>linkages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foster greater ties between innovation stakeholders in both countries </a:t>
            </a:r>
          </a:p>
        </p:txBody>
      </p:sp>
      <p:sp>
        <p:nvSpPr>
          <p:cNvPr id="9" name="Bent Arrow 8"/>
          <p:cNvSpPr/>
          <p:nvPr/>
        </p:nvSpPr>
        <p:spPr>
          <a:xfrm rot="10800000">
            <a:off x="7874699" y="3026927"/>
            <a:ext cx="801756" cy="224430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Bent Arrow 19"/>
          <p:cNvSpPr/>
          <p:nvPr/>
        </p:nvSpPr>
        <p:spPr>
          <a:xfrm rot="10800000" flipH="1">
            <a:off x="1259633" y="3026928"/>
            <a:ext cx="846070" cy="214231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Bent Arrow 21"/>
          <p:cNvSpPr/>
          <p:nvPr/>
        </p:nvSpPr>
        <p:spPr>
          <a:xfrm rot="10800000">
            <a:off x="7020271" y="3026928"/>
            <a:ext cx="836824" cy="1775614"/>
          </a:xfrm>
          <a:prstGeom prst="bentArrow">
            <a:avLst>
              <a:gd name="adj1" fmla="val 25000"/>
              <a:gd name="adj2" fmla="val 25855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5846" y="3195408"/>
            <a:ext cx="1191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MOU</a:t>
            </a:r>
            <a:br>
              <a:rPr lang="en-US" dirty="0" smtClean="0"/>
            </a:br>
            <a:r>
              <a:rPr lang="en-US" dirty="0" smtClean="0"/>
              <a:t>2016-2018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627784" y="5924853"/>
            <a:ext cx="3643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Grants : </a:t>
            </a:r>
            <a:r>
              <a:rPr lang="en-US" sz="2400" b="1" dirty="0">
                <a:solidFill>
                  <a:srgbClr val="FF0000"/>
                </a:solidFill>
              </a:rPr>
              <a:t>£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1,000 </a:t>
            </a:r>
            <a:r>
              <a:rPr lang="en-US" sz="2400" b="1" dirty="0" smtClean="0">
                <a:solidFill>
                  <a:srgbClr val="FF0000"/>
                </a:solidFill>
              </a:rPr>
              <a:t>- </a:t>
            </a:r>
            <a:r>
              <a:rPr lang="en-US" sz="2400" b="1" dirty="0">
                <a:solidFill>
                  <a:srgbClr val="FF0000"/>
                </a:solidFill>
              </a:rPr>
              <a:t>£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50,000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42877" y="6258177"/>
            <a:ext cx="3269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Project </a:t>
            </a:r>
            <a:r>
              <a:rPr lang="en-US" sz="2000" b="1" dirty="0">
                <a:solidFill>
                  <a:srgbClr val="002060"/>
                </a:solidFill>
              </a:rPr>
              <a:t>duration </a:t>
            </a:r>
            <a:r>
              <a:rPr lang="en-US" sz="20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≤</a:t>
            </a:r>
            <a:r>
              <a:rPr lang="en-US" sz="2000" b="1" dirty="0" smtClean="0">
                <a:solidFill>
                  <a:srgbClr val="002060"/>
                </a:solidFill>
              </a:rPr>
              <a:t> 24 </a:t>
            </a:r>
            <a:r>
              <a:rPr lang="en-US" sz="2000" b="1" dirty="0">
                <a:solidFill>
                  <a:srgbClr val="002060"/>
                </a:solidFill>
              </a:rPr>
              <a:t>months</a:t>
            </a:r>
          </a:p>
        </p:txBody>
      </p:sp>
    </p:spTree>
    <p:extLst>
      <p:ext uri="{BB962C8B-B14F-4D97-AF65-F5344CB8AC3E}">
        <p14:creationId xmlns:p14="http://schemas.microsoft.com/office/powerpoint/2010/main" val="3019924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63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E9E50-6445-4FCB-8FF1-5FD8FB23C2E5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6310599"/>
            <a:ext cx="5886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i="1" u="sng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หมายเหตุ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	ทุน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เสริมสร้างงานวิจัยภาคอุตสาหกรรมเริ่มจัดสรรในปีงบประมาณ 2557</a:t>
            </a:r>
            <a:endParaRPr lang="en-US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aphicFrame>
        <p:nvGraphicFramePr>
          <p:cNvPr id="6" name="แผนภูมิ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9405974"/>
              </p:ext>
            </p:extLst>
          </p:nvPr>
        </p:nvGraphicFramePr>
        <p:xfrm>
          <a:off x="108000" y="332656"/>
          <a:ext cx="8928000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072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3600" dirty="0" smtClean="0"/>
              <a:t>มหาวิทยาลัยที่ได้รับทุน </a:t>
            </a:r>
            <a:r>
              <a:rPr lang="th-TH" sz="3600" dirty="0" err="1" smtClean="0"/>
              <a:t>พวอ</a:t>
            </a:r>
            <a:r>
              <a:rPr lang="th-TH" sz="3600" dirty="0" smtClean="0"/>
              <a:t>. ปริญญาเอก</a:t>
            </a:r>
            <a:endParaRPr lang="en-US" sz="3600" dirty="0"/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C46E67BB-1A04-41F0-BB6C-5EDC1C0DED27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9" name="แผนภูมิ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6201190"/>
              </p:ext>
            </p:extLst>
          </p:nvPr>
        </p:nvGraphicFramePr>
        <p:xfrm>
          <a:off x="0" y="1124744"/>
          <a:ext cx="9144000" cy="53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กลุ่ม 4"/>
          <p:cNvGrpSpPr/>
          <p:nvPr/>
        </p:nvGrpSpPr>
        <p:grpSpPr>
          <a:xfrm>
            <a:off x="7118593" y="-243409"/>
            <a:ext cx="2035518" cy="2253302"/>
            <a:chOff x="6329007" y="3571256"/>
            <a:chExt cx="2035518" cy="2253302"/>
          </a:xfrm>
        </p:grpSpPr>
        <p:sp>
          <p:nvSpPr>
            <p:cNvPr id="6" name="ลายทแยงมุม 5"/>
            <p:cNvSpPr/>
            <p:nvPr/>
          </p:nvSpPr>
          <p:spPr>
            <a:xfrm rot="5400000">
              <a:off x="6329007" y="3789040"/>
              <a:ext cx="2035518" cy="2035518"/>
            </a:xfrm>
            <a:prstGeom prst="diagStripe">
              <a:avLst>
                <a:gd name="adj" fmla="val 57593"/>
              </a:avLst>
            </a:prstGeom>
            <a:gradFill>
              <a:gsLst>
                <a:gs pos="0">
                  <a:schemeClr val="accent5">
                    <a:tint val="50000"/>
                    <a:satMod val="300000"/>
                    <a:alpha val="9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2700000">
              <a:off x="6531043" y="4318971"/>
              <a:ext cx="204942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th-TH" sz="36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ปริญญาเอก</a:t>
              </a:r>
              <a:endPara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963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3600" dirty="0" smtClean="0"/>
              <a:t>มหาวิทยาลัยที่ได้รับทุน </a:t>
            </a:r>
            <a:r>
              <a:rPr lang="th-TH" sz="3600" dirty="0" err="1" smtClean="0"/>
              <a:t>พวอ</a:t>
            </a:r>
            <a:r>
              <a:rPr lang="th-TH" sz="3600" dirty="0" smtClean="0"/>
              <a:t>. ปริญญาโท</a:t>
            </a:r>
            <a:endParaRPr lang="en-US" sz="3600" dirty="0"/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6516216" y="6520259"/>
            <a:ext cx="2133600" cy="365125"/>
          </a:xfrm>
        </p:spPr>
        <p:txBody>
          <a:bodyPr/>
          <a:lstStyle/>
          <a:p>
            <a:fld id="{C46E67BB-1A04-41F0-BB6C-5EDC1C0DED27}" type="slidenum">
              <a:rPr lang="en-US" smtClean="0"/>
              <a:t>35</a:t>
            </a:fld>
            <a:endParaRPr lang="en-US"/>
          </a:p>
        </p:txBody>
      </p:sp>
      <p:grpSp>
        <p:nvGrpSpPr>
          <p:cNvPr id="14" name="กลุ่ม 13"/>
          <p:cNvGrpSpPr/>
          <p:nvPr/>
        </p:nvGrpSpPr>
        <p:grpSpPr>
          <a:xfrm>
            <a:off x="7118593" y="-243409"/>
            <a:ext cx="2035518" cy="2253302"/>
            <a:chOff x="6329007" y="3571256"/>
            <a:chExt cx="2035518" cy="2253302"/>
          </a:xfrm>
        </p:grpSpPr>
        <p:sp>
          <p:nvSpPr>
            <p:cNvPr id="15" name="ลายทแยงมุม 14"/>
            <p:cNvSpPr/>
            <p:nvPr/>
          </p:nvSpPr>
          <p:spPr>
            <a:xfrm rot="5400000">
              <a:off x="6329007" y="3789040"/>
              <a:ext cx="2035518" cy="2035518"/>
            </a:xfrm>
            <a:prstGeom prst="diagStripe">
              <a:avLst>
                <a:gd name="adj" fmla="val 57593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2700000">
              <a:off x="6531043" y="4318971"/>
              <a:ext cx="204942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th-TH" sz="36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ปริญญาโท</a:t>
              </a:r>
              <a:endPara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</p:grpSp>
      <p:graphicFrame>
        <p:nvGraphicFramePr>
          <p:cNvPr id="8" name="แผนภูมิ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684423"/>
              </p:ext>
            </p:extLst>
          </p:nvPr>
        </p:nvGraphicFramePr>
        <p:xfrm>
          <a:off x="0" y="1268760"/>
          <a:ext cx="914400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2701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206056" y="3632235"/>
            <a:ext cx="4824536" cy="2256656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Tx/>
              <a:buChar char="-"/>
            </a:pPr>
            <a:r>
              <a:rPr lang="en-US" dirty="0" smtClean="0"/>
              <a:t>ITAP</a:t>
            </a:r>
          </a:p>
          <a:p>
            <a:pPr marL="457200" indent="-457200" algn="l">
              <a:buFontTx/>
              <a:buChar char="-"/>
            </a:pPr>
            <a:r>
              <a:rPr lang="en-US" dirty="0" err="1" smtClean="0"/>
              <a:t>WiL</a:t>
            </a:r>
            <a:endParaRPr lang="en-US" dirty="0" smtClean="0"/>
          </a:p>
          <a:p>
            <a:pPr marL="457200" indent="-457200" algn="l">
              <a:buFontTx/>
              <a:buChar char="-"/>
            </a:pPr>
            <a:r>
              <a:rPr lang="en-US" dirty="0"/>
              <a:t>Talent </a:t>
            </a:r>
            <a:r>
              <a:rPr lang="en-US" dirty="0" err="1"/>
              <a:t>Mobillity</a:t>
            </a:r>
            <a:endParaRPr lang="en-US" dirty="0" smtClean="0"/>
          </a:p>
          <a:p>
            <a:pPr marL="457200" indent="-457200" algn="l">
              <a:buFontTx/>
              <a:buChar char="-"/>
            </a:pPr>
            <a:r>
              <a:rPr lang="en-US" dirty="0" smtClean="0"/>
              <a:t>Innovation </a:t>
            </a:r>
            <a:r>
              <a:rPr lang="en-US" dirty="0"/>
              <a:t>Coupon </a:t>
            </a:r>
            <a:endParaRPr lang="en-US" dirty="0" smtClean="0"/>
          </a:p>
          <a:p>
            <a:pPr marL="457200" indent="-457200" algn="l">
              <a:buFontTx/>
              <a:buChar char="-"/>
            </a:pPr>
            <a:r>
              <a:rPr lang="en-US" dirty="0"/>
              <a:t>Food </a:t>
            </a:r>
            <a:r>
              <a:rPr lang="en-US" dirty="0" err="1"/>
              <a:t>Innopolis</a:t>
            </a:r>
            <a:endParaRPr lang="en-US" dirty="0" smtClean="0"/>
          </a:p>
          <a:p>
            <a:pPr marL="457200" indent="-457200" algn="l">
              <a:buFontTx/>
              <a:buChar char="-"/>
            </a:pPr>
            <a:endParaRPr lang="en-US" dirty="0" smtClean="0"/>
          </a:p>
          <a:p>
            <a:pPr marL="457200" indent="-457200" algn="l">
              <a:buFontTx/>
              <a:buChar char="-"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t>36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h-TH" dirty="0" smtClean="0">
                <a:solidFill>
                  <a:srgbClr val="FFFF66"/>
                </a:solidFill>
              </a:rPr>
              <a:t>โครงการอื่นๆ ของภาครัฐ</a:t>
            </a:r>
            <a:br>
              <a:rPr lang="th-TH" dirty="0" smtClean="0">
                <a:solidFill>
                  <a:srgbClr val="FFFF66"/>
                </a:solidFill>
              </a:rPr>
            </a:br>
            <a:r>
              <a:rPr lang="th-TH" dirty="0" smtClean="0">
                <a:solidFill>
                  <a:srgbClr val="FFFF66"/>
                </a:solidFill>
              </a:rPr>
              <a:t>ที่สนับสนุนการทำวิจัยเพื่อภาคเอกชน</a:t>
            </a:r>
            <a:endParaRPr lang="en-US" dirty="0">
              <a:solidFill>
                <a:srgbClr val="FFFF66"/>
              </a:solidFill>
            </a:endParaRPr>
          </a:p>
        </p:txBody>
      </p:sp>
      <p:pic>
        <p:nvPicPr>
          <p:cNvPr id="5122" name="Picture 2" descr="http://website.nnr.nstda.or.th/website/images/logo/nstd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49" y="3790178"/>
            <a:ext cx="1289674" cy="4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653136"/>
            <a:ext cx="731708" cy="94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758" y="4985582"/>
            <a:ext cx="1341916" cy="61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https://upload.wikimedia.org/wikipedia/th/thumb/8/85/Most_doc.png/190px-Most_do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34" y="3648418"/>
            <a:ext cx="1044164" cy="108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27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325814" y="3233610"/>
            <a:ext cx="5670928" cy="2088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261" y="659168"/>
            <a:ext cx="8363272" cy="717550"/>
          </a:xfrm>
        </p:spPr>
        <p:txBody>
          <a:bodyPr>
            <a:noAutofit/>
          </a:bodyPr>
          <a:lstStyle/>
          <a:p>
            <a:pPr algn="ctr"/>
            <a:r>
              <a:rPr lang="th-TH" sz="3600" dirty="0"/>
              <a:t>โครงการสนับสนุนการพัฒนาเทคโนโลยีของอุตสาหกรรมไทย </a:t>
            </a:r>
            <a:r>
              <a:rPr lang="th-TH" sz="3600" dirty="0" smtClean="0">
                <a:solidFill>
                  <a:srgbClr val="FF0000"/>
                </a:solidFill>
              </a:rPr>
              <a:t>(</a:t>
            </a:r>
            <a:r>
              <a:rPr lang="en-US" sz="3600" dirty="0">
                <a:solidFill>
                  <a:srgbClr val="FF0000"/>
                </a:solidFill>
              </a:rPr>
              <a:t>Innovation and Technology Assistance </a:t>
            </a:r>
            <a:r>
              <a:rPr lang="en-US" sz="3600" dirty="0" smtClean="0">
                <a:solidFill>
                  <a:srgbClr val="FF0000"/>
                </a:solidFill>
              </a:rPr>
              <a:t>Program : ITAP)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t>37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32443" y="3305109"/>
            <a:ext cx="5669417" cy="203542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90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h-TH" sz="2600" b="1" dirty="0" smtClean="0">
                <a:solidFill>
                  <a:schemeClr val="bg1"/>
                </a:solidFill>
              </a:rPr>
              <a:t>• </a:t>
            </a:r>
            <a:r>
              <a:rPr lang="th-TH" sz="2600" b="1" dirty="0">
                <a:solidFill>
                  <a:schemeClr val="bg1"/>
                </a:solidFill>
              </a:rPr>
              <a:t>วินิจฉัยปัญหาทางเทคนิค </a:t>
            </a:r>
            <a:endParaRPr lang="th-TH" sz="2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h-TH" sz="2600" b="1" dirty="0" smtClean="0">
                <a:solidFill>
                  <a:schemeClr val="bg1"/>
                </a:solidFill>
              </a:rPr>
              <a:t>• ให้คำปรึกษา</a:t>
            </a:r>
            <a:r>
              <a:rPr lang="th-TH" sz="2600" b="1" dirty="0">
                <a:solidFill>
                  <a:schemeClr val="bg1"/>
                </a:solidFill>
              </a:rPr>
              <a:t>เทคนิค โดยผู้เชี่ยวชาญไทยและต่างประเทศ </a:t>
            </a:r>
            <a:endParaRPr lang="th-TH" sz="2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h-TH" sz="2600" b="1" dirty="0" smtClean="0">
                <a:solidFill>
                  <a:schemeClr val="bg1"/>
                </a:solidFill>
              </a:rPr>
              <a:t>• </a:t>
            </a:r>
            <a:r>
              <a:rPr lang="th-TH" sz="2600" b="1" dirty="0">
                <a:solidFill>
                  <a:schemeClr val="bg1"/>
                </a:solidFill>
              </a:rPr>
              <a:t>สนับสนุนด้านการเงินบางส่วนในการพัฒนาเทคโนโลยี </a:t>
            </a:r>
            <a:endParaRPr lang="th-TH" sz="2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h-TH" sz="2600" b="1" dirty="0" smtClean="0">
                <a:solidFill>
                  <a:schemeClr val="bg1"/>
                </a:solidFill>
              </a:rPr>
              <a:t>• </a:t>
            </a:r>
            <a:r>
              <a:rPr lang="th-TH" sz="2600" b="1" dirty="0">
                <a:solidFill>
                  <a:schemeClr val="bg1"/>
                </a:solidFill>
              </a:rPr>
              <a:t>จัดฝึกอบรมและสัมมนาวิชาการ </a:t>
            </a:r>
            <a:endParaRPr lang="th-TH" sz="2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h-TH" sz="2600" b="1" dirty="0" smtClean="0">
                <a:solidFill>
                  <a:schemeClr val="bg1"/>
                </a:solidFill>
              </a:rPr>
              <a:t>• </a:t>
            </a:r>
            <a:r>
              <a:rPr lang="th-TH" sz="2600" b="1" dirty="0">
                <a:solidFill>
                  <a:schemeClr val="bg1"/>
                </a:solidFill>
              </a:rPr>
              <a:t>เสาะหาเทคโนโลยีทั้งในประเทศและ</a:t>
            </a:r>
            <a:r>
              <a:rPr lang="th-TH" sz="2600" b="1" dirty="0" smtClean="0">
                <a:solidFill>
                  <a:schemeClr val="bg1"/>
                </a:solidFill>
              </a:rPr>
              <a:t>ต่างประเทศ</a:t>
            </a:r>
            <a:endParaRPr lang="th-TH" sz="2600" b="1" dirty="0" smtClean="0"/>
          </a:p>
          <a:p>
            <a:pPr marL="0" indent="0">
              <a:buNone/>
            </a:pPr>
            <a:endParaRPr lang="th-TH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th-TH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th-TH" sz="26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31840" y="1864301"/>
            <a:ext cx="576064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600" b="1" dirty="0" smtClean="0"/>
              <a:t>“</a:t>
            </a:r>
            <a:r>
              <a:rPr lang="en-US" sz="2600" b="1" dirty="0" smtClean="0"/>
              <a:t>ITAP</a:t>
            </a:r>
            <a:r>
              <a:rPr lang="th-TH" sz="2600" b="1" dirty="0" smtClean="0"/>
              <a:t> เพิ่ม</a:t>
            </a:r>
            <a:r>
              <a:rPr lang="th-TH" sz="2600" b="1" dirty="0"/>
              <a:t>ขีดความสามารถทางเทคโนโลยีของ </a:t>
            </a:r>
            <a:r>
              <a:rPr lang="en-US" sz="2600" b="1" dirty="0"/>
              <a:t>SMEs </a:t>
            </a:r>
          </a:p>
          <a:p>
            <a:pPr algn="ctr"/>
            <a:r>
              <a:rPr lang="th-TH" sz="2600" b="1" dirty="0"/>
              <a:t>อันจะนำไปสู่การเพิ่มขีดความสามารถในการ</a:t>
            </a:r>
            <a:r>
              <a:rPr lang="th-TH" sz="2600" b="1" dirty="0" smtClean="0"/>
              <a:t>แข่งขัน</a:t>
            </a:r>
          </a:p>
          <a:p>
            <a:pPr algn="ctr"/>
            <a:r>
              <a:rPr lang="th-TH" sz="2600" b="1" dirty="0" smtClean="0"/>
              <a:t>ของ</a:t>
            </a:r>
            <a:r>
              <a:rPr lang="th-TH" sz="2600" b="1" dirty="0"/>
              <a:t>ประเทศ”</a:t>
            </a:r>
            <a:endParaRPr lang="en-US" sz="2600" dirty="0"/>
          </a:p>
        </p:txBody>
      </p:sp>
      <p:sp>
        <p:nvSpPr>
          <p:cNvPr id="23" name="object 5"/>
          <p:cNvSpPr/>
          <p:nvPr/>
        </p:nvSpPr>
        <p:spPr>
          <a:xfrm>
            <a:off x="226083" y="1582860"/>
            <a:ext cx="2657729" cy="52445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6"/>
          <p:cNvSpPr/>
          <p:nvPr/>
        </p:nvSpPr>
        <p:spPr>
          <a:xfrm>
            <a:off x="1181212" y="3784379"/>
            <a:ext cx="176149" cy="154050"/>
          </a:xfrm>
          <a:custGeom>
            <a:avLst/>
            <a:gdLst/>
            <a:ahLst/>
            <a:cxnLst/>
            <a:rect l="l" t="t" r="r" b="b"/>
            <a:pathLst>
              <a:path w="176149" h="154050">
                <a:moveTo>
                  <a:pt x="176149" y="58927"/>
                </a:moveTo>
                <a:lnTo>
                  <a:pt x="0" y="58927"/>
                </a:lnTo>
                <a:lnTo>
                  <a:pt x="54356" y="95250"/>
                </a:lnTo>
                <a:lnTo>
                  <a:pt x="33655" y="154050"/>
                </a:lnTo>
                <a:lnTo>
                  <a:pt x="88011" y="117728"/>
                </a:lnTo>
                <a:lnTo>
                  <a:pt x="129628" y="117728"/>
                </a:lnTo>
                <a:lnTo>
                  <a:pt x="121666" y="95250"/>
                </a:lnTo>
                <a:lnTo>
                  <a:pt x="176149" y="58927"/>
                </a:lnTo>
                <a:close/>
              </a:path>
              <a:path w="176149" h="154050">
                <a:moveTo>
                  <a:pt x="129628" y="117728"/>
                </a:moveTo>
                <a:lnTo>
                  <a:pt x="88011" y="117728"/>
                </a:lnTo>
                <a:lnTo>
                  <a:pt x="142494" y="154050"/>
                </a:lnTo>
                <a:lnTo>
                  <a:pt x="129628" y="117728"/>
                </a:lnTo>
                <a:close/>
              </a:path>
              <a:path w="176149" h="154050">
                <a:moveTo>
                  <a:pt x="88011" y="0"/>
                </a:moveTo>
                <a:lnTo>
                  <a:pt x="67182" y="58927"/>
                </a:lnTo>
                <a:lnTo>
                  <a:pt x="108838" y="58927"/>
                </a:lnTo>
                <a:lnTo>
                  <a:pt x="8801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7"/>
          <p:cNvSpPr/>
          <p:nvPr/>
        </p:nvSpPr>
        <p:spPr>
          <a:xfrm>
            <a:off x="1058403" y="3878740"/>
            <a:ext cx="132841" cy="147192"/>
          </a:xfrm>
          <a:custGeom>
            <a:avLst/>
            <a:gdLst/>
            <a:ahLst/>
            <a:cxnLst/>
            <a:rect l="l" t="t" r="r" b="b"/>
            <a:pathLst>
              <a:path w="132841" h="147192">
                <a:moveTo>
                  <a:pt x="66420" y="0"/>
                </a:moveTo>
                <a:lnTo>
                  <a:pt x="54609" y="60578"/>
                </a:lnTo>
                <a:lnTo>
                  <a:pt x="0" y="73659"/>
                </a:lnTo>
                <a:lnTo>
                  <a:pt x="54609" y="86613"/>
                </a:lnTo>
                <a:lnTo>
                  <a:pt x="66420" y="147192"/>
                </a:lnTo>
                <a:lnTo>
                  <a:pt x="78105" y="86613"/>
                </a:lnTo>
                <a:lnTo>
                  <a:pt x="132841" y="73659"/>
                </a:lnTo>
                <a:lnTo>
                  <a:pt x="78105" y="60578"/>
                </a:lnTo>
                <a:lnTo>
                  <a:pt x="66420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8"/>
          <p:cNvSpPr/>
          <p:nvPr/>
        </p:nvSpPr>
        <p:spPr>
          <a:xfrm>
            <a:off x="1544431" y="3580164"/>
            <a:ext cx="134112" cy="148589"/>
          </a:xfrm>
          <a:custGeom>
            <a:avLst/>
            <a:gdLst/>
            <a:ahLst/>
            <a:cxnLst/>
            <a:rect l="l" t="t" r="r" b="b"/>
            <a:pathLst>
              <a:path w="134112" h="148589">
                <a:moveTo>
                  <a:pt x="67056" y="0"/>
                </a:moveTo>
                <a:lnTo>
                  <a:pt x="55245" y="61213"/>
                </a:lnTo>
                <a:lnTo>
                  <a:pt x="0" y="74294"/>
                </a:lnTo>
                <a:lnTo>
                  <a:pt x="55245" y="87375"/>
                </a:lnTo>
                <a:lnTo>
                  <a:pt x="67056" y="148589"/>
                </a:lnTo>
                <a:lnTo>
                  <a:pt x="78867" y="87375"/>
                </a:lnTo>
                <a:lnTo>
                  <a:pt x="134112" y="74294"/>
                </a:lnTo>
                <a:lnTo>
                  <a:pt x="78867" y="61213"/>
                </a:lnTo>
                <a:lnTo>
                  <a:pt x="67056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9"/>
          <p:cNvSpPr/>
          <p:nvPr/>
        </p:nvSpPr>
        <p:spPr>
          <a:xfrm>
            <a:off x="836914" y="2437036"/>
            <a:ext cx="132841" cy="147193"/>
          </a:xfrm>
          <a:custGeom>
            <a:avLst/>
            <a:gdLst/>
            <a:ahLst/>
            <a:cxnLst/>
            <a:rect l="l" t="t" r="r" b="b"/>
            <a:pathLst>
              <a:path w="132841" h="147193">
                <a:moveTo>
                  <a:pt x="66421" y="0"/>
                </a:moveTo>
                <a:lnTo>
                  <a:pt x="54737" y="60579"/>
                </a:lnTo>
                <a:lnTo>
                  <a:pt x="0" y="73660"/>
                </a:lnTo>
                <a:lnTo>
                  <a:pt x="54737" y="86614"/>
                </a:lnTo>
                <a:lnTo>
                  <a:pt x="66421" y="147193"/>
                </a:lnTo>
                <a:lnTo>
                  <a:pt x="78232" y="86614"/>
                </a:lnTo>
                <a:lnTo>
                  <a:pt x="132841" y="73660"/>
                </a:lnTo>
                <a:lnTo>
                  <a:pt x="78232" y="60579"/>
                </a:lnTo>
                <a:lnTo>
                  <a:pt x="66421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10"/>
          <p:cNvSpPr/>
          <p:nvPr/>
        </p:nvSpPr>
        <p:spPr>
          <a:xfrm>
            <a:off x="879968" y="5319047"/>
            <a:ext cx="132969" cy="148589"/>
          </a:xfrm>
          <a:custGeom>
            <a:avLst/>
            <a:gdLst/>
            <a:ahLst/>
            <a:cxnLst/>
            <a:rect l="l" t="t" r="r" b="b"/>
            <a:pathLst>
              <a:path w="132969" h="148589">
                <a:moveTo>
                  <a:pt x="66548" y="0"/>
                </a:moveTo>
                <a:lnTo>
                  <a:pt x="54737" y="61213"/>
                </a:lnTo>
                <a:lnTo>
                  <a:pt x="0" y="74294"/>
                </a:lnTo>
                <a:lnTo>
                  <a:pt x="54737" y="87502"/>
                </a:lnTo>
                <a:lnTo>
                  <a:pt x="66548" y="148589"/>
                </a:lnTo>
                <a:lnTo>
                  <a:pt x="78231" y="87502"/>
                </a:lnTo>
                <a:lnTo>
                  <a:pt x="132969" y="74294"/>
                </a:lnTo>
                <a:lnTo>
                  <a:pt x="78231" y="61213"/>
                </a:lnTo>
                <a:lnTo>
                  <a:pt x="66548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11"/>
          <p:cNvSpPr/>
          <p:nvPr/>
        </p:nvSpPr>
        <p:spPr>
          <a:xfrm>
            <a:off x="1012937" y="5666265"/>
            <a:ext cx="132842" cy="148653"/>
          </a:xfrm>
          <a:custGeom>
            <a:avLst/>
            <a:gdLst/>
            <a:ahLst/>
            <a:cxnLst/>
            <a:rect l="l" t="t" r="r" b="b"/>
            <a:pathLst>
              <a:path w="132842" h="148653">
                <a:moveTo>
                  <a:pt x="66421" y="0"/>
                </a:moveTo>
                <a:lnTo>
                  <a:pt x="54610" y="61213"/>
                </a:lnTo>
                <a:lnTo>
                  <a:pt x="0" y="74294"/>
                </a:lnTo>
                <a:lnTo>
                  <a:pt x="54610" y="87502"/>
                </a:lnTo>
                <a:lnTo>
                  <a:pt x="66421" y="148653"/>
                </a:lnTo>
                <a:lnTo>
                  <a:pt x="78105" y="87502"/>
                </a:lnTo>
                <a:lnTo>
                  <a:pt x="132842" y="74294"/>
                </a:lnTo>
                <a:lnTo>
                  <a:pt x="78105" y="61213"/>
                </a:lnTo>
                <a:lnTo>
                  <a:pt x="66421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12"/>
          <p:cNvSpPr/>
          <p:nvPr/>
        </p:nvSpPr>
        <p:spPr>
          <a:xfrm>
            <a:off x="1643491" y="3149633"/>
            <a:ext cx="131825" cy="148589"/>
          </a:xfrm>
          <a:custGeom>
            <a:avLst/>
            <a:gdLst/>
            <a:ahLst/>
            <a:cxnLst/>
            <a:rect l="l" t="t" r="r" b="b"/>
            <a:pathLst>
              <a:path w="131825" h="148589">
                <a:moveTo>
                  <a:pt x="65912" y="0"/>
                </a:moveTo>
                <a:lnTo>
                  <a:pt x="54229" y="61087"/>
                </a:lnTo>
                <a:lnTo>
                  <a:pt x="0" y="74295"/>
                </a:lnTo>
                <a:lnTo>
                  <a:pt x="54229" y="87375"/>
                </a:lnTo>
                <a:lnTo>
                  <a:pt x="65912" y="148589"/>
                </a:lnTo>
                <a:lnTo>
                  <a:pt x="77596" y="87375"/>
                </a:lnTo>
                <a:lnTo>
                  <a:pt x="131825" y="74295"/>
                </a:lnTo>
                <a:lnTo>
                  <a:pt x="77596" y="61087"/>
                </a:lnTo>
                <a:lnTo>
                  <a:pt x="65912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13"/>
          <p:cNvSpPr/>
          <p:nvPr/>
        </p:nvSpPr>
        <p:spPr>
          <a:xfrm>
            <a:off x="1362568" y="3912141"/>
            <a:ext cx="132969" cy="148589"/>
          </a:xfrm>
          <a:custGeom>
            <a:avLst/>
            <a:gdLst/>
            <a:ahLst/>
            <a:cxnLst/>
            <a:rect l="l" t="t" r="r" b="b"/>
            <a:pathLst>
              <a:path w="132969" h="148589">
                <a:moveTo>
                  <a:pt x="66548" y="0"/>
                </a:moveTo>
                <a:lnTo>
                  <a:pt x="54737" y="61087"/>
                </a:lnTo>
                <a:lnTo>
                  <a:pt x="0" y="74294"/>
                </a:lnTo>
                <a:lnTo>
                  <a:pt x="54737" y="87375"/>
                </a:lnTo>
                <a:lnTo>
                  <a:pt x="66548" y="148589"/>
                </a:lnTo>
                <a:lnTo>
                  <a:pt x="78231" y="87375"/>
                </a:lnTo>
                <a:lnTo>
                  <a:pt x="132969" y="74294"/>
                </a:lnTo>
                <a:lnTo>
                  <a:pt x="78231" y="61087"/>
                </a:lnTo>
                <a:lnTo>
                  <a:pt x="66548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14"/>
          <p:cNvSpPr/>
          <p:nvPr/>
        </p:nvSpPr>
        <p:spPr>
          <a:xfrm>
            <a:off x="1798559" y="3207926"/>
            <a:ext cx="158495" cy="176402"/>
          </a:xfrm>
          <a:custGeom>
            <a:avLst/>
            <a:gdLst/>
            <a:ahLst/>
            <a:cxnLst/>
            <a:rect l="l" t="t" r="r" b="b"/>
            <a:pathLst>
              <a:path w="158495" h="176402">
                <a:moveTo>
                  <a:pt x="79247" y="0"/>
                </a:moveTo>
                <a:lnTo>
                  <a:pt x="65277" y="72643"/>
                </a:lnTo>
                <a:lnTo>
                  <a:pt x="0" y="88137"/>
                </a:lnTo>
                <a:lnTo>
                  <a:pt x="65277" y="103758"/>
                </a:lnTo>
                <a:lnTo>
                  <a:pt x="79247" y="176402"/>
                </a:lnTo>
                <a:lnTo>
                  <a:pt x="93344" y="103758"/>
                </a:lnTo>
                <a:lnTo>
                  <a:pt x="158495" y="88137"/>
                </a:lnTo>
                <a:lnTo>
                  <a:pt x="93344" y="72643"/>
                </a:lnTo>
                <a:lnTo>
                  <a:pt x="79247" y="0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15"/>
          <p:cNvSpPr/>
          <p:nvPr/>
        </p:nvSpPr>
        <p:spPr>
          <a:xfrm>
            <a:off x="2327768" y="3510695"/>
            <a:ext cx="158495" cy="176402"/>
          </a:xfrm>
          <a:custGeom>
            <a:avLst/>
            <a:gdLst/>
            <a:ahLst/>
            <a:cxnLst/>
            <a:rect l="l" t="t" r="r" b="b"/>
            <a:pathLst>
              <a:path w="158496" h="176402">
                <a:moveTo>
                  <a:pt x="79248" y="0"/>
                </a:moveTo>
                <a:lnTo>
                  <a:pt x="65278" y="72644"/>
                </a:lnTo>
                <a:lnTo>
                  <a:pt x="0" y="88264"/>
                </a:lnTo>
                <a:lnTo>
                  <a:pt x="65278" y="103759"/>
                </a:lnTo>
                <a:lnTo>
                  <a:pt x="79248" y="176402"/>
                </a:lnTo>
                <a:lnTo>
                  <a:pt x="93344" y="103759"/>
                </a:lnTo>
                <a:lnTo>
                  <a:pt x="158495" y="88264"/>
                </a:lnTo>
                <a:lnTo>
                  <a:pt x="93344" y="72644"/>
                </a:lnTo>
                <a:lnTo>
                  <a:pt x="79248" y="0"/>
                </a:lnTo>
                <a:close/>
              </a:path>
            </a:pathLst>
          </a:custGeom>
          <a:solidFill>
            <a:srgbClr val="33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16"/>
          <p:cNvSpPr/>
          <p:nvPr/>
        </p:nvSpPr>
        <p:spPr>
          <a:xfrm>
            <a:off x="754619" y="3935764"/>
            <a:ext cx="133096" cy="147700"/>
          </a:xfrm>
          <a:custGeom>
            <a:avLst/>
            <a:gdLst/>
            <a:ahLst/>
            <a:cxnLst/>
            <a:rect l="l" t="t" r="r" b="b"/>
            <a:pathLst>
              <a:path w="133096" h="147700">
                <a:moveTo>
                  <a:pt x="66547" y="0"/>
                </a:moveTo>
                <a:lnTo>
                  <a:pt x="54863" y="60833"/>
                </a:lnTo>
                <a:lnTo>
                  <a:pt x="0" y="73787"/>
                </a:lnTo>
                <a:lnTo>
                  <a:pt x="54863" y="86868"/>
                </a:lnTo>
                <a:lnTo>
                  <a:pt x="66547" y="147701"/>
                </a:lnTo>
                <a:lnTo>
                  <a:pt x="78358" y="86868"/>
                </a:lnTo>
                <a:lnTo>
                  <a:pt x="133096" y="73787"/>
                </a:lnTo>
                <a:lnTo>
                  <a:pt x="78358" y="60833"/>
                </a:lnTo>
                <a:lnTo>
                  <a:pt x="66547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17"/>
          <p:cNvSpPr txBox="1"/>
          <p:nvPr/>
        </p:nvSpPr>
        <p:spPr>
          <a:xfrm>
            <a:off x="204099" y="2870488"/>
            <a:ext cx="3029585" cy="15005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334770">
              <a:lnSpc>
                <a:spcPts val="2600"/>
              </a:lnSpc>
            </a:pPr>
            <a:r>
              <a:rPr sz="2400" b="1" spc="-5" dirty="0" smtClean="0">
                <a:solidFill>
                  <a:srgbClr val="008000"/>
                </a:solidFill>
                <a:latin typeface="TH SarabunPSK"/>
                <a:cs typeface="TH SarabunPSK"/>
              </a:rPr>
              <a:t>ม.</a:t>
            </a:r>
            <a:r>
              <a:rPr sz="2400" b="1" spc="0" dirty="0" smtClean="0">
                <a:solidFill>
                  <a:srgbClr val="008000"/>
                </a:solidFill>
                <a:latin typeface="TH SarabunPSK"/>
                <a:cs typeface="TH SarabunPSK"/>
              </a:rPr>
              <a:t>ขอนแก่น</a:t>
            </a:r>
            <a:endParaRPr sz="2400" dirty="0">
              <a:latin typeface="TH SarabunPSK"/>
              <a:cs typeface="TH SarabunPSK"/>
            </a:endParaRPr>
          </a:p>
          <a:p>
            <a:pPr marL="1797050">
              <a:lnSpc>
                <a:spcPts val="2060"/>
              </a:lnSpc>
            </a:pPr>
            <a:r>
              <a:rPr sz="2400" b="1" spc="-10" dirty="0" smtClean="0">
                <a:solidFill>
                  <a:srgbClr val="336600"/>
                </a:solidFill>
                <a:latin typeface="TH SarabunPSK"/>
                <a:cs typeface="TH SarabunPSK"/>
              </a:rPr>
              <a:t>ม.</a:t>
            </a:r>
            <a:r>
              <a:rPr sz="2400" b="1" spc="0" dirty="0" smtClean="0">
                <a:solidFill>
                  <a:srgbClr val="336600"/>
                </a:solidFill>
                <a:latin typeface="TH SarabunPSK"/>
                <a:cs typeface="TH SarabunPSK"/>
              </a:rPr>
              <a:t>มหาสารคาม</a:t>
            </a:r>
            <a:endParaRPr sz="2400" dirty="0">
              <a:latin typeface="TH SarabunPSK"/>
              <a:cs typeface="TH SarabunPSK"/>
            </a:endParaRPr>
          </a:p>
          <a:p>
            <a:pPr marL="568325">
              <a:lnSpc>
                <a:spcPts val="2855"/>
              </a:lnSpc>
            </a:pPr>
            <a:r>
              <a:rPr sz="3600" b="1" baseline="-37037" dirty="0" smtClean="0">
                <a:solidFill>
                  <a:srgbClr val="008000"/>
                </a:solidFill>
                <a:latin typeface="TH SarabunPSK"/>
                <a:cs typeface="TH SarabunPSK"/>
              </a:rPr>
              <a:t>มจ</a:t>
            </a:r>
            <a:r>
              <a:rPr sz="3600" b="1" spc="-1050" baseline="-37037" dirty="0" smtClean="0">
                <a:solidFill>
                  <a:srgbClr val="008000"/>
                </a:solidFill>
                <a:latin typeface="TH SarabunPSK"/>
                <a:cs typeface="TH SarabunPSK"/>
              </a:rPr>
              <a:t>ธ</a:t>
            </a:r>
            <a:r>
              <a:rPr sz="3600" b="1" spc="-397" baseline="-9259" dirty="0" smtClean="0">
                <a:solidFill>
                  <a:srgbClr val="FF3300"/>
                </a:solidFill>
                <a:latin typeface="TH SarabunPSK"/>
                <a:cs typeface="TH SarabunPSK"/>
              </a:rPr>
              <a:t>ส</a:t>
            </a:r>
            <a:r>
              <a:rPr sz="3600" b="1" spc="-232" baseline="-37037" dirty="0" smtClean="0">
                <a:solidFill>
                  <a:srgbClr val="008000"/>
                </a:solidFill>
                <a:latin typeface="TH SarabunPSK"/>
                <a:cs typeface="TH SarabunPSK"/>
              </a:rPr>
              <a:t>.</a:t>
            </a:r>
            <a:r>
              <a:rPr sz="3600" b="1" spc="0" baseline="-9259" dirty="0" smtClean="0">
                <a:solidFill>
                  <a:srgbClr val="FF3300"/>
                </a:solidFill>
                <a:latin typeface="TH SarabunPSK"/>
                <a:cs typeface="TH SarabunPSK"/>
              </a:rPr>
              <a:t>ว</a:t>
            </a:r>
            <a:r>
              <a:rPr sz="3600" b="1" spc="7" baseline="-9259" dirty="0" smtClean="0">
                <a:solidFill>
                  <a:srgbClr val="FF3300"/>
                </a:solidFill>
                <a:latin typeface="TH SarabunPSK"/>
                <a:cs typeface="TH SarabunPSK"/>
              </a:rPr>
              <a:t>ท</a:t>
            </a:r>
            <a:r>
              <a:rPr sz="3600" b="1" spc="0" baseline="-9259" dirty="0" smtClean="0">
                <a:solidFill>
                  <a:srgbClr val="FF3300"/>
                </a:solidFill>
                <a:latin typeface="TH SarabunPSK"/>
                <a:cs typeface="TH SarabunPSK"/>
              </a:rPr>
              <a:t>ช</a:t>
            </a:r>
            <a:r>
              <a:rPr sz="3600" b="1" spc="-322" baseline="-9259" dirty="0" smtClean="0">
                <a:solidFill>
                  <a:srgbClr val="FF3300"/>
                </a:solidFill>
                <a:latin typeface="TH SarabunPSK"/>
                <a:cs typeface="TH SarabunPSK"/>
              </a:rPr>
              <a:t>.</a:t>
            </a:r>
            <a:r>
              <a:rPr sz="2400" b="1" spc="-5" dirty="0" smtClean="0">
                <a:solidFill>
                  <a:srgbClr val="008000"/>
                </a:solidFill>
                <a:latin typeface="TH SarabunPSK"/>
                <a:cs typeface="TH SarabunPSK"/>
              </a:rPr>
              <a:t>ม.</a:t>
            </a:r>
            <a:r>
              <a:rPr sz="2400" b="1" spc="0" dirty="0" smtClean="0">
                <a:solidFill>
                  <a:srgbClr val="008000"/>
                </a:solidFill>
                <a:latin typeface="TH SarabunPSK"/>
                <a:cs typeface="TH SarabunPSK"/>
              </a:rPr>
              <a:t>สุร</a:t>
            </a:r>
            <a:r>
              <a:rPr sz="2400" b="1" spc="5" dirty="0" smtClean="0">
                <a:solidFill>
                  <a:srgbClr val="008000"/>
                </a:solidFill>
                <a:latin typeface="TH SarabunPSK"/>
                <a:cs typeface="TH SarabunPSK"/>
              </a:rPr>
              <a:t>น</a:t>
            </a:r>
            <a:r>
              <a:rPr sz="2400" b="1" spc="0" dirty="0" smtClean="0">
                <a:solidFill>
                  <a:srgbClr val="008000"/>
                </a:solidFill>
                <a:latin typeface="TH SarabunPSK"/>
                <a:cs typeface="TH SarabunPSK"/>
              </a:rPr>
              <a:t>ารี</a:t>
            </a:r>
            <a:r>
              <a:rPr sz="2400" b="1" spc="190" dirty="0" smtClean="0">
                <a:solidFill>
                  <a:srgbClr val="008000"/>
                </a:solidFill>
                <a:latin typeface="TH SarabunPSK"/>
                <a:cs typeface="TH SarabunPSK"/>
              </a:rPr>
              <a:t> </a:t>
            </a:r>
            <a:r>
              <a:rPr sz="2700" spc="-7" baseline="16975" dirty="0" smtClean="0">
                <a:solidFill>
                  <a:srgbClr val="336600"/>
                </a:solidFill>
                <a:latin typeface="DokChampa"/>
                <a:cs typeface="DokChampa"/>
              </a:rPr>
              <a:t>ม</a:t>
            </a:r>
            <a:r>
              <a:rPr sz="2700" spc="0" baseline="16975" dirty="0" smtClean="0">
                <a:solidFill>
                  <a:srgbClr val="336600"/>
                </a:solidFill>
                <a:latin typeface="DokChampa"/>
                <a:cs typeface="DokChampa"/>
              </a:rPr>
              <a:t>.อุบ</a:t>
            </a:r>
            <a:r>
              <a:rPr sz="2700" spc="-15" baseline="16975" dirty="0" smtClean="0">
                <a:solidFill>
                  <a:srgbClr val="336600"/>
                </a:solidFill>
                <a:latin typeface="DokChampa"/>
                <a:cs typeface="DokChampa"/>
              </a:rPr>
              <a:t>ล</a:t>
            </a:r>
            <a:r>
              <a:rPr sz="2700" spc="0" baseline="16975" dirty="0" smtClean="0">
                <a:solidFill>
                  <a:srgbClr val="336600"/>
                </a:solidFill>
                <a:latin typeface="DokChampa"/>
                <a:cs typeface="DokChampa"/>
              </a:rPr>
              <a:t>ฯ</a:t>
            </a:r>
            <a:endParaRPr sz="2700" baseline="16975" dirty="0">
              <a:latin typeface="DokChampa"/>
              <a:cs typeface="DokChampa"/>
            </a:endParaRPr>
          </a:p>
          <a:p>
            <a:pPr>
              <a:lnSpc>
                <a:spcPts val="1100"/>
              </a:lnSpc>
              <a:spcBef>
                <a:spcPts val="31"/>
              </a:spcBef>
            </a:pPr>
            <a:endParaRPr sz="1100" dirty="0"/>
          </a:p>
          <a:p>
            <a:pPr marL="12700">
              <a:lnSpc>
                <a:spcPct val="100000"/>
              </a:lnSpc>
            </a:pPr>
            <a:r>
              <a:rPr sz="3600" b="1" spc="-7" baseline="-2314" dirty="0" smtClean="0">
                <a:solidFill>
                  <a:srgbClr val="008000"/>
                </a:solidFill>
                <a:latin typeface="TH SarabunPSK"/>
                <a:cs typeface="TH SarabunPSK"/>
              </a:rPr>
              <a:t>ม.</a:t>
            </a:r>
            <a:r>
              <a:rPr sz="3600" b="1" spc="0" baseline="-2314" dirty="0" smtClean="0">
                <a:solidFill>
                  <a:srgbClr val="008000"/>
                </a:solidFill>
                <a:latin typeface="TH SarabunPSK"/>
                <a:cs typeface="TH SarabunPSK"/>
              </a:rPr>
              <a:t>ศิลปากร</a:t>
            </a:r>
            <a:r>
              <a:rPr sz="3600" b="1" spc="262" baseline="-2314" dirty="0" smtClean="0">
                <a:solidFill>
                  <a:srgbClr val="008000"/>
                </a:solidFill>
                <a:latin typeface="TH SarabunPSK"/>
                <a:cs typeface="TH SarabunPSK"/>
              </a:rPr>
              <a:t> </a:t>
            </a:r>
            <a:r>
              <a:rPr sz="2400" b="1" spc="0" dirty="0" smtClean="0">
                <a:solidFill>
                  <a:srgbClr val="008000"/>
                </a:solidFill>
                <a:latin typeface="TH SarabunPSK"/>
                <a:cs typeface="TH SarabunPSK"/>
              </a:rPr>
              <a:t>สถาบัน</a:t>
            </a:r>
            <a:r>
              <a:rPr sz="2400" b="1" spc="-10" dirty="0" smtClean="0">
                <a:solidFill>
                  <a:srgbClr val="008000"/>
                </a:solidFill>
                <a:latin typeface="TH SarabunPSK"/>
                <a:cs typeface="TH SarabunPSK"/>
              </a:rPr>
              <a:t>ไ</a:t>
            </a:r>
            <a:r>
              <a:rPr sz="2400" b="1" spc="0" dirty="0" smtClean="0">
                <a:solidFill>
                  <a:srgbClr val="008000"/>
                </a:solidFill>
                <a:latin typeface="TH SarabunPSK"/>
                <a:cs typeface="TH SarabunPSK"/>
              </a:rPr>
              <a:t>ท</a:t>
            </a:r>
            <a:r>
              <a:rPr sz="2400" b="1" spc="-5" dirty="0" smtClean="0">
                <a:solidFill>
                  <a:srgbClr val="008000"/>
                </a:solidFill>
                <a:latin typeface="TH SarabunPSK"/>
                <a:cs typeface="TH SarabunPSK"/>
              </a:rPr>
              <a:t>ย-</a:t>
            </a:r>
            <a:r>
              <a:rPr sz="2400" b="1" spc="0" dirty="0" smtClean="0">
                <a:solidFill>
                  <a:srgbClr val="008000"/>
                </a:solidFill>
                <a:latin typeface="TH SarabunPSK"/>
                <a:cs typeface="TH SarabunPSK"/>
              </a:rPr>
              <a:t>เยอรมัน</a:t>
            </a:r>
            <a:endParaRPr sz="2400" dirty="0">
              <a:latin typeface="TH SarabunPSK"/>
              <a:cs typeface="TH SarabunPSK"/>
            </a:endParaRPr>
          </a:p>
        </p:txBody>
      </p:sp>
      <p:sp>
        <p:nvSpPr>
          <p:cNvPr id="36" name="object 18"/>
          <p:cNvSpPr txBox="1"/>
          <p:nvPr/>
        </p:nvSpPr>
        <p:spPr>
          <a:xfrm>
            <a:off x="1000490" y="2022254"/>
            <a:ext cx="1398270" cy="7531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 smtClean="0">
                <a:solidFill>
                  <a:srgbClr val="008000"/>
                </a:solidFill>
                <a:latin typeface="TH SarabunPSK"/>
                <a:cs typeface="TH SarabunPSK"/>
              </a:rPr>
              <a:t>สว</a:t>
            </a:r>
            <a:r>
              <a:rPr sz="2400" b="1" spc="5" dirty="0" smtClean="0">
                <a:solidFill>
                  <a:srgbClr val="008000"/>
                </a:solidFill>
                <a:latin typeface="TH SarabunPSK"/>
                <a:cs typeface="TH SarabunPSK"/>
              </a:rPr>
              <a:t>ท</a:t>
            </a:r>
            <a:r>
              <a:rPr sz="2400" b="1" spc="0" dirty="0" smtClean="0">
                <a:solidFill>
                  <a:srgbClr val="008000"/>
                </a:solidFill>
                <a:latin typeface="TH SarabunPSK"/>
                <a:cs typeface="TH SarabunPSK"/>
              </a:rPr>
              <a:t>ช.</a:t>
            </a:r>
            <a:r>
              <a:rPr sz="2400" b="1" spc="-10" dirty="0" smtClean="0">
                <a:solidFill>
                  <a:srgbClr val="008000"/>
                </a:solidFill>
                <a:latin typeface="TH SarabunPSK"/>
                <a:cs typeface="TH SarabunPSK"/>
              </a:rPr>
              <a:t> </a:t>
            </a:r>
            <a:r>
              <a:rPr sz="2400" b="1" spc="0" dirty="0" smtClean="0">
                <a:solidFill>
                  <a:srgbClr val="008000"/>
                </a:solidFill>
                <a:latin typeface="TH SarabunPSK"/>
                <a:cs typeface="TH SarabunPSK"/>
              </a:rPr>
              <a:t>เ</a:t>
            </a:r>
            <a:r>
              <a:rPr sz="2400" b="1" spc="5" dirty="0" smtClean="0">
                <a:solidFill>
                  <a:srgbClr val="008000"/>
                </a:solidFill>
                <a:latin typeface="TH SarabunPSK"/>
                <a:cs typeface="TH SarabunPSK"/>
              </a:rPr>
              <a:t>ค</a:t>
            </a:r>
            <a:r>
              <a:rPr sz="2400" b="1" spc="0" dirty="0" smtClean="0">
                <a:solidFill>
                  <a:srgbClr val="008000"/>
                </a:solidFill>
                <a:latin typeface="TH SarabunPSK"/>
                <a:cs typeface="TH SarabunPSK"/>
              </a:rPr>
              <a:t>รือข่าย</a:t>
            </a:r>
            <a:endParaRPr sz="2400" dirty="0">
              <a:latin typeface="TH SarabunPSK"/>
              <a:cs typeface="TH SarabunPSK"/>
            </a:endParaRPr>
          </a:p>
          <a:p>
            <a:pPr marL="12700">
              <a:lnSpc>
                <a:spcPct val="100000"/>
              </a:lnSpc>
            </a:pPr>
            <a:r>
              <a:rPr sz="2400" b="1" dirty="0" smtClean="0">
                <a:solidFill>
                  <a:srgbClr val="008000"/>
                </a:solidFill>
                <a:latin typeface="TH SarabunPSK"/>
                <a:cs typeface="TH SarabunPSK"/>
              </a:rPr>
              <a:t>ภาคเหนือ</a:t>
            </a:r>
            <a:endParaRPr sz="2400" dirty="0">
              <a:latin typeface="TH SarabunPSK"/>
              <a:cs typeface="TH SarabunPSK"/>
            </a:endParaRPr>
          </a:p>
        </p:txBody>
      </p:sp>
      <p:sp>
        <p:nvSpPr>
          <p:cNvPr id="37" name="object 19"/>
          <p:cNvSpPr txBox="1"/>
          <p:nvPr/>
        </p:nvSpPr>
        <p:spPr>
          <a:xfrm>
            <a:off x="809736" y="5202208"/>
            <a:ext cx="1118235" cy="7404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400" b="1" spc="-10" dirty="0" smtClean="0">
                <a:solidFill>
                  <a:srgbClr val="008000"/>
                </a:solidFill>
                <a:latin typeface="TH SarabunPSK"/>
                <a:cs typeface="TH SarabunPSK"/>
              </a:rPr>
              <a:t>ม.</a:t>
            </a:r>
            <a:r>
              <a:rPr sz="2400" b="1" spc="0" dirty="0" smtClean="0">
                <a:solidFill>
                  <a:srgbClr val="008000"/>
                </a:solidFill>
                <a:latin typeface="TH SarabunPSK"/>
                <a:cs typeface="TH SarabunPSK"/>
              </a:rPr>
              <a:t>วลัยลักษ</a:t>
            </a:r>
            <a:r>
              <a:rPr sz="2400" b="1" spc="-10" dirty="0" smtClean="0">
                <a:solidFill>
                  <a:srgbClr val="008000"/>
                </a:solidFill>
                <a:latin typeface="TH SarabunPSK"/>
                <a:cs typeface="TH SarabunPSK"/>
              </a:rPr>
              <a:t>ณ</a:t>
            </a:r>
            <a:r>
              <a:rPr sz="2400" b="1" spc="0" dirty="0" smtClean="0">
                <a:solidFill>
                  <a:srgbClr val="008000"/>
                </a:solidFill>
                <a:latin typeface="TH SarabunPSK"/>
                <a:cs typeface="TH SarabunPSK"/>
              </a:rPr>
              <a:t>์</a:t>
            </a:r>
            <a:endParaRPr sz="2400">
              <a:latin typeface="TH SarabunPSK"/>
              <a:cs typeface="TH SarabunPSK"/>
            </a:endParaRPr>
          </a:p>
          <a:p>
            <a:pPr marL="223520">
              <a:lnSpc>
                <a:spcPts val="2785"/>
              </a:lnSpc>
            </a:pPr>
            <a:r>
              <a:rPr sz="2400" b="1" spc="-5" dirty="0" smtClean="0">
                <a:solidFill>
                  <a:srgbClr val="008000"/>
                </a:solidFill>
                <a:latin typeface="TH SarabunPSK"/>
                <a:cs typeface="TH SarabunPSK"/>
              </a:rPr>
              <a:t>ม.</a:t>
            </a:r>
            <a:r>
              <a:rPr sz="2400" b="1" spc="0" dirty="0" smtClean="0">
                <a:solidFill>
                  <a:srgbClr val="008000"/>
                </a:solidFill>
                <a:latin typeface="TH SarabunPSK"/>
                <a:cs typeface="TH SarabunPSK"/>
              </a:rPr>
              <a:t>สงขลาฯ</a:t>
            </a:r>
            <a:endParaRPr sz="2400">
              <a:latin typeface="TH SarabunPSK"/>
              <a:cs typeface="TH SarabunPSK"/>
            </a:endParaRPr>
          </a:p>
        </p:txBody>
      </p:sp>
      <p:sp>
        <p:nvSpPr>
          <p:cNvPr id="38" name="object 20"/>
          <p:cNvSpPr/>
          <p:nvPr/>
        </p:nvSpPr>
        <p:spPr>
          <a:xfrm>
            <a:off x="2294621" y="5881200"/>
            <a:ext cx="192531" cy="197904"/>
          </a:xfrm>
          <a:custGeom>
            <a:avLst/>
            <a:gdLst/>
            <a:ahLst/>
            <a:cxnLst/>
            <a:rect l="l" t="t" r="r" b="b"/>
            <a:pathLst>
              <a:path w="192531" h="197904">
                <a:moveTo>
                  <a:pt x="96265" y="0"/>
                </a:moveTo>
                <a:lnTo>
                  <a:pt x="79247" y="81457"/>
                </a:lnTo>
                <a:lnTo>
                  <a:pt x="0" y="98958"/>
                </a:lnTo>
                <a:lnTo>
                  <a:pt x="79247" y="116446"/>
                </a:lnTo>
                <a:lnTo>
                  <a:pt x="96265" y="197904"/>
                </a:lnTo>
                <a:lnTo>
                  <a:pt x="113283" y="116446"/>
                </a:lnTo>
                <a:lnTo>
                  <a:pt x="192531" y="98958"/>
                </a:lnTo>
                <a:lnTo>
                  <a:pt x="113283" y="81457"/>
                </a:lnTo>
                <a:lnTo>
                  <a:pt x="96265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21"/>
          <p:cNvSpPr/>
          <p:nvPr/>
        </p:nvSpPr>
        <p:spPr>
          <a:xfrm>
            <a:off x="2319386" y="5579906"/>
            <a:ext cx="154050" cy="142875"/>
          </a:xfrm>
          <a:custGeom>
            <a:avLst/>
            <a:gdLst/>
            <a:ahLst/>
            <a:cxnLst/>
            <a:rect l="l" t="t" r="r" b="b"/>
            <a:pathLst>
              <a:path w="154050" h="142875">
                <a:moveTo>
                  <a:pt x="154050" y="54609"/>
                </a:moveTo>
                <a:lnTo>
                  <a:pt x="0" y="54609"/>
                </a:lnTo>
                <a:lnTo>
                  <a:pt x="47625" y="88265"/>
                </a:lnTo>
                <a:lnTo>
                  <a:pt x="29463" y="142875"/>
                </a:lnTo>
                <a:lnTo>
                  <a:pt x="76962" y="109093"/>
                </a:lnTo>
                <a:lnTo>
                  <a:pt x="113352" y="109093"/>
                </a:lnTo>
                <a:lnTo>
                  <a:pt x="106425" y="88265"/>
                </a:lnTo>
                <a:lnTo>
                  <a:pt x="154050" y="54609"/>
                </a:lnTo>
                <a:close/>
              </a:path>
              <a:path w="154050" h="142875">
                <a:moveTo>
                  <a:pt x="113352" y="109093"/>
                </a:moveTo>
                <a:lnTo>
                  <a:pt x="76962" y="109093"/>
                </a:lnTo>
                <a:lnTo>
                  <a:pt x="124587" y="142875"/>
                </a:lnTo>
                <a:lnTo>
                  <a:pt x="113352" y="109093"/>
                </a:lnTo>
                <a:close/>
              </a:path>
              <a:path w="154050" h="142875">
                <a:moveTo>
                  <a:pt x="76962" y="0"/>
                </a:moveTo>
                <a:lnTo>
                  <a:pt x="58800" y="54609"/>
                </a:lnTo>
                <a:lnTo>
                  <a:pt x="95123" y="54609"/>
                </a:lnTo>
                <a:lnTo>
                  <a:pt x="7696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22"/>
          <p:cNvSpPr txBox="1"/>
          <p:nvPr/>
        </p:nvSpPr>
        <p:spPr>
          <a:xfrm>
            <a:off x="2284334" y="5424077"/>
            <a:ext cx="3374390" cy="11709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9554">
              <a:lnSpc>
                <a:spcPct val="100000"/>
              </a:lnSpc>
            </a:pPr>
            <a:r>
              <a:rPr sz="2400" b="1" dirty="0" smtClean="0">
                <a:solidFill>
                  <a:srgbClr val="FF3300"/>
                </a:solidFill>
                <a:latin typeface="TH SarabunPSK"/>
                <a:cs typeface="TH SarabunPSK"/>
              </a:rPr>
              <a:t>ส</a:t>
            </a:r>
            <a:r>
              <a:rPr lang="th-TH" sz="2400" b="1" dirty="0" smtClean="0">
                <a:solidFill>
                  <a:srgbClr val="FF3300"/>
                </a:solidFill>
                <a:latin typeface="TH SarabunPSK"/>
                <a:cs typeface="TH SarabunPSK"/>
              </a:rPr>
              <a:t>ำ</a:t>
            </a:r>
            <a:r>
              <a:rPr sz="2400" b="1" dirty="0" err="1" smtClean="0">
                <a:solidFill>
                  <a:srgbClr val="FF3300"/>
                </a:solidFill>
                <a:latin typeface="TH SarabunPSK"/>
                <a:cs typeface="TH SarabunPSK"/>
              </a:rPr>
              <a:t>นักงานใ</a:t>
            </a:r>
            <a:r>
              <a:rPr sz="2400" b="1" spc="5" dirty="0" err="1" smtClean="0">
                <a:solidFill>
                  <a:srgbClr val="FF3300"/>
                </a:solidFill>
                <a:latin typeface="TH SarabunPSK"/>
                <a:cs typeface="TH SarabunPSK"/>
              </a:rPr>
              <a:t>ห</a:t>
            </a:r>
            <a:r>
              <a:rPr sz="2400" b="1" spc="0" dirty="0" err="1" smtClean="0">
                <a:solidFill>
                  <a:srgbClr val="FF3300"/>
                </a:solidFill>
                <a:latin typeface="TH SarabunPSK"/>
                <a:cs typeface="TH SarabunPSK"/>
              </a:rPr>
              <a:t>ญ่</a:t>
            </a:r>
            <a:endParaRPr sz="2400" dirty="0">
              <a:latin typeface="TH SarabunPSK"/>
              <a:cs typeface="TH SarabunPSK"/>
            </a:endParaRPr>
          </a:p>
          <a:p>
            <a:pPr marL="312420">
              <a:lnSpc>
                <a:spcPts val="2695"/>
              </a:lnSpc>
            </a:pPr>
            <a:r>
              <a:rPr sz="2400" b="1" dirty="0" smtClean="0">
                <a:solidFill>
                  <a:srgbClr val="008000"/>
                </a:solidFill>
                <a:latin typeface="TH SarabunPSK"/>
                <a:cs typeface="TH SarabunPSK"/>
              </a:rPr>
              <a:t>เ</a:t>
            </a:r>
            <a:r>
              <a:rPr sz="2400" b="1" spc="5" dirty="0" smtClean="0">
                <a:solidFill>
                  <a:srgbClr val="008000"/>
                </a:solidFill>
                <a:latin typeface="TH SarabunPSK"/>
                <a:cs typeface="TH SarabunPSK"/>
              </a:rPr>
              <a:t>ค</a:t>
            </a:r>
            <a:r>
              <a:rPr sz="2400" b="1" spc="0" dirty="0" smtClean="0">
                <a:solidFill>
                  <a:srgbClr val="008000"/>
                </a:solidFill>
                <a:latin typeface="TH SarabunPSK"/>
                <a:cs typeface="TH SarabunPSK"/>
              </a:rPr>
              <a:t>รือข่ายที่มีในปัจจุบัน</a:t>
            </a:r>
            <a:endParaRPr sz="2400" dirty="0">
              <a:latin typeface="TH SarabunPSK"/>
              <a:cs typeface="TH SarabunPSK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10" dirty="0" err="1" smtClean="0">
                <a:latin typeface="TH SarabunPSK"/>
                <a:cs typeface="TH SarabunPSK"/>
              </a:rPr>
              <a:t>เครือข่าย</a:t>
            </a:r>
            <a:r>
              <a:rPr sz="2800" b="1" spc="-10" dirty="0" smtClean="0">
                <a:latin typeface="TH SarabunPSK"/>
                <a:cs typeface="TH SarabunPSK"/>
              </a:rPr>
              <a:t> </a:t>
            </a:r>
            <a:r>
              <a:rPr lang="en-US" sz="2800" b="1" spc="-5" dirty="0" smtClean="0">
                <a:latin typeface="TH SarabunPSK"/>
                <a:cs typeface="TH SarabunPSK"/>
              </a:rPr>
              <a:t>I</a:t>
            </a:r>
            <a:r>
              <a:rPr sz="2800" b="1" spc="-125" dirty="0" smtClean="0">
                <a:latin typeface="TH SarabunPSK"/>
                <a:cs typeface="TH SarabunPSK"/>
              </a:rPr>
              <a:t>T</a:t>
            </a:r>
            <a:r>
              <a:rPr sz="2800" b="1" spc="-15" dirty="0" smtClean="0">
                <a:latin typeface="TH SarabunPSK"/>
                <a:cs typeface="TH SarabunPSK"/>
              </a:rPr>
              <a:t>AP </a:t>
            </a:r>
            <a:r>
              <a:rPr sz="2800" b="1" spc="-20" dirty="0" smtClean="0">
                <a:latin typeface="TH SarabunPSK"/>
                <a:cs typeface="TH SarabunPSK"/>
              </a:rPr>
              <a:t>1</a:t>
            </a:r>
            <a:r>
              <a:rPr sz="2800" b="1" spc="-15" dirty="0" smtClean="0">
                <a:latin typeface="TH SarabunPSK"/>
                <a:cs typeface="TH SarabunPSK"/>
              </a:rPr>
              <a:t>0</a:t>
            </a:r>
            <a:r>
              <a:rPr sz="2800" b="1" spc="10" dirty="0" smtClean="0">
                <a:latin typeface="TH SarabunPSK"/>
                <a:cs typeface="TH SarabunPSK"/>
              </a:rPr>
              <a:t> </a:t>
            </a:r>
            <a:r>
              <a:rPr sz="2800" b="1" spc="-10" dirty="0" smtClean="0">
                <a:latin typeface="TH SarabunPSK"/>
                <a:cs typeface="TH SarabunPSK"/>
              </a:rPr>
              <a:t>แห่งทั่</a:t>
            </a:r>
            <a:r>
              <a:rPr sz="2800" b="1" spc="-30" dirty="0" smtClean="0">
                <a:latin typeface="TH SarabunPSK"/>
                <a:cs typeface="TH SarabunPSK"/>
              </a:rPr>
              <a:t>ว</a:t>
            </a:r>
            <a:r>
              <a:rPr sz="2800" b="1" spc="-10" dirty="0" smtClean="0">
                <a:latin typeface="TH SarabunPSK"/>
                <a:cs typeface="TH SarabunPSK"/>
              </a:rPr>
              <a:t>ประเทศ</a:t>
            </a:r>
            <a:endParaRPr sz="2800" dirty="0">
              <a:latin typeface="TH SarabunPSK"/>
              <a:cs typeface="TH SarabunPSK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62390" y="5481599"/>
            <a:ext cx="2430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hlinkClick r:id="rId3"/>
              </a:rPr>
              <a:t>https://</a:t>
            </a:r>
            <a:r>
              <a:rPr lang="en-US" b="1" u="sng" dirty="0">
                <a:solidFill>
                  <a:srgbClr val="0000FF"/>
                </a:solidFill>
                <a:hlinkClick r:id="rId3"/>
              </a:rPr>
              <a:t>itap</a:t>
            </a:r>
            <a:r>
              <a:rPr lang="en-US" u="sng" dirty="0">
                <a:solidFill>
                  <a:srgbClr val="0000FF"/>
                </a:solidFill>
                <a:hlinkClick r:id="rId3"/>
              </a:rPr>
              <a:t>.nstda.or.th/</a:t>
            </a:r>
            <a:endParaRPr lang="en-US" u="sng" dirty="0">
              <a:solidFill>
                <a:srgbClr val="0000FF"/>
              </a:solidFill>
            </a:endParaRPr>
          </a:p>
        </p:txBody>
      </p:sp>
      <p:pic>
        <p:nvPicPr>
          <p:cNvPr id="42" name="Picture 2" descr="http://website.nnr.nstda.or.th/website/images/logo/nstd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881200"/>
            <a:ext cx="1289674" cy="4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56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571184" cy="717550"/>
          </a:xfrm>
        </p:spPr>
        <p:txBody>
          <a:bodyPr>
            <a:normAutofit fontScale="90000"/>
          </a:bodyPr>
          <a:lstStyle/>
          <a:p>
            <a:pPr algn="ctr"/>
            <a:r>
              <a:rPr lang="th-TH" dirty="0"/>
              <a:t>โครงการ</a:t>
            </a:r>
            <a:r>
              <a:rPr lang="th-TH" dirty="0" err="1"/>
              <a:t>บูรณา</a:t>
            </a:r>
            <a:r>
              <a:rPr lang="th-TH" dirty="0"/>
              <a:t>การการเรียนรู้ร่วมกับการทำงาน</a:t>
            </a:r>
            <a:br>
              <a:rPr lang="th-TH" dirty="0"/>
            </a:br>
            <a:r>
              <a:rPr lang="th-TH" dirty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Work-Integrated Learning: </a:t>
            </a:r>
            <a:r>
              <a:rPr lang="en-US" dirty="0" err="1">
                <a:solidFill>
                  <a:srgbClr val="FF0000"/>
                </a:solidFill>
              </a:rPr>
              <a:t>WiL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t>38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1560" y="1772816"/>
            <a:ext cx="78488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600" b="1" dirty="0" smtClean="0"/>
              <a:t>“การ</a:t>
            </a:r>
            <a:r>
              <a:rPr lang="th-TH" sz="2600" b="1" dirty="0"/>
              <a:t>นำโรงเรียนไปไว้ในโรงงาน เพื่อผลิตคนให้ตรงกับความต้องการของภาคอุตสาหกรรม เมื่อจบแล้วสามารถทำงานได้</a:t>
            </a:r>
            <a:r>
              <a:rPr lang="th-TH" sz="2600" b="1" dirty="0" smtClean="0"/>
              <a:t>ทันที”</a:t>
            </a:r>
            <a:endParaRPr lang="en-US" sz="2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5022"/>
            <a:ext cx="9144000" cy="31600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16006" y="5949280"/>
            <a:ext cx="2153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  <a:hlinkClick r:id="rId4"/>
              </a:rPr>
              <a:t>http://www.sti.or.th/</a:t>
            </a:r>
            <a:endParaRPr lang="en-US" u="sng" dirty="0">
              <a:solidFill>
                <a:srgbClr val="0000FF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02" y="131323"/>
            <a:ext cx="731708" cy="94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80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7864" y="391723"/>
            <a:ext cx="2664296" cy="717550"/>
          </a:xfrm>
        </p:spPr>
        <p:txBody>
          <a:bodyPr>
            <a:normAutofit fontScale="90000"/>
          </a:bodyPr>
          <a:lstStyle/>
          <a:p>
            <a:r>
              <a:rPr lang="en-US" dirty="0"/>
              <a:t>Talent Mobility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t>39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11760" y="1141691"/>
            <a:ext cx="653447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600" b="1" dirty="0" smtClean="0"/>
              <a:t>“เป็น</a:t>
            </a:r>
            <a:r>
              <a:rPr lang="th-TH" sz="2600" b="1" dirty="0"/>
              <a:t>โครงการ</a:t>
            </a:r>
            <a:r>
              <a:rPr lang="th-TH" sz="2600" b="1" dirty="0" smtClean="0"/>
              <a:t>ที่ส่งเสริม</a:t>
            </a:r>
            <a:r>
              <a:rPr lang="th-TH" sz="2600" b="1" dirty="0"/>
              <a:t>ให้</a:t>
            </a:r>
            <a:r>
              <a:rPr lang="th-TH" sz="2600" b="1" dirty="0">
                <a:solidFill>
                  <a:srgbClr val="FF0000"/>
                </a:solidFill>
              </a:rPr>
              <a:t>นักวิจัยในมหาวิทยาลัยและสถาบันวิจัยของภาครัฐ</a:t>
            </a:r>
            <a:r>
              <a:rPr lang="th-TH" sz="2600" b="1" dirty="0"/>
              <a:t> ในประเทศได้</a:t>
            </a:r>
            <a:r>
              <a:rPr lang="th-TH" sz="2600" b="1" dirty="0">
                <a:solidFill>
                  <a:srgbClr val="FF0000"/>
                </a:solidFill>
              </a:rPr>
              <a:t>ไปทำงานในสถานประกอบการจริง </a:t>
            </a:r>
            <a:r>
              <a:rPr lang="th-TH" sz="2600" b="1" dirty="0"/>
              <a:t>เพื่อยกระดับความสามารถในการแข่งขันทางเทคโนโลยีและนวัตกรรมของไทยให้เป็นรูปธรรมมาก</a:t>
            </a:r>
            <a:r>
              <a:rPr lang="th-TH" sz="2600" b="1" dirty="0" smtClean="0"/>
              <a:t>ขึ้น”</a:t>
            </a:r>
            <a:endParaRPr lang="en-US" sz="26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02" y="131323"/>
            <a:ext cx="731708" cy="94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image-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8270619" cy="366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53348" y="6351136"/>
            <a:ext cx="2699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http://talentmobility.or.th/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8"/>
          <a:stretch/>
        </p:blipFill>
        <p:spPr>
          <a:xfrm>
            <a:off x="233689" y="1484784"/>
            <a:ext cx="2063741" cy="70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61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th-TH" sz="3600" b="1" dirty="0" smtClean="0">
                <a:latin typeface="TH SarabunPSK" pitchFamily="34" charset="-34"/>
                <a:cs typeface="DilleniaUPC" panose="02020603050405020304" pitchFamily="18" charset="-34"/>
              </a:rPr>
              <a:t>สรุปหน้าที่และหลักการทำงานของ สกว.</a:t>
            </a:r>
            <a:endParaRPr lang="en-US" altLang="th-TH" sz="3600" b="1" dirty="0" smtClean="0">
              <a:latin typeface="TH SarabunPSK" pitchFamily="34" charset="-34"/>
              <a:cs typeface="DilleniaUPC" panose="02020603050405020304" pitchFamily="18" charset="-34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h-TH" altLang="th-TH" sz="2800" b="1" dirty="0" smtClean="0">
                <a:solidFill>
                  <a:srgbClr val="0000CC"/>
                </a:solidFill>
                <a:latin typeface="TH SarabunPSK" pitchFamily="34" charset="-34"/>
                <a:cs typeface="DilleniaUPC" panose="02020603050405020304" pitchFamily="18" charset="-34"/>
              </a:rPr>
              <a:t>สกว. ทำหน้าที่ ให้ทุนสนับสนุนการวิจัย</a:t>
            </a:r>
          </a:p>
          <a:p>
            <a:r>
              <a:rPr lang="th-TH" altLang="th-TH" sz="2800" b="1" dirty="0" smtClean="0">
                <a:solidFill>
                  <a:srgbClr val="0000CC"/>
                </a:solidFill>
                <a:latin typeface="TH SarabunPSK" pitchFamily="34" charset="-34"/>
                <a:cs typeface="DilleniaUPC" panose="02020603050405020304" pitchFamily="18" charset="-34"/>
              </a:rPr>
              <a:t>สกว. ไม่ทำวิจัยเอง </a:t>
            </a:r>
            <a:endParaRPr lang="en-US" altLang="th-TH" sz="2800" b="1" dirty="0" smtClean="0">
              <a:solidFill>
                <a:srgbClr val="0000CC"/>
              </a:solidFill>
              <a:latin typeface="TH SarabunPSK" pitchFamily="34" charset="-34"/>
              <a:cs typeface="DilleniaUPC" panose="02020603050405020304" pitchFamily="18" charset="-34"/>
            </a:endParaRPr>
          </a:p>
          <a:p>
            <a:r>
              <a:rPr lang="th-TH" altLang="th-TH" sz="2800" b="1" dirty="0" smtClean="0">
                <a:solidFill>
                  <a:srgbClr val="0000CC"/>
                </a:solidFill>
                <a:latin typeface="TH SarabunPSK" pitchFamily="34" charset="-34"/>
                <a:cs typeface="DilleniaUPC" panose="02020603050405020304" pitchFamily="18" charset="-34"/>
              </a:rPr>
              <a:t>สกว. เป็นองค์กรขนาดเล็ก จำนวนบุคลากรไม่มาก </a:t>
            </a:r>
          </a:p>
          <a:p>
            <a:pPr lvl="1"/>
            <a:r>
              <a:rPr lang="th-TH" altLang="th-TH" sz="2800" b="1" dirty="0" smtClean="0">
                <a:solidFill>
                  <a:srgbClr val="0000CC"/>
                </a:solidFill>
                <a:latin typeface="TH SarabunPSK" pitchFamily="34" charset="-34"/>
                <a:ea typeface="Angsana New" pitchFamily="18" charset="-34"/>
                <a:cs typeface="DilleniaUPC" panose="02020603050405020304" pitchFamily="18" charset="-34"/>
              </a:rPr>
              <a:t>มีความเชี่ยวชาญอย่างยิ่งในด้าน การบริหารจัดการงานวิจัย การบริหารจัดการทุนวิจัย  การสนับสนุนงานวิจัย หรือที่เรียกว่า </a:t>
            </a:r>
            <a:r>
              <a:rPr lang="en-US" altLang="th-TH" sz="2800" b="1" dirty="0" smtClean="0">
                <a:solidFill>
                  <a:srgbClr val="0000CC"/>
                </a:solidFill>
                <a:latin typeface="TH SarabunPSK" pitchFamily="34" charset="-34"/>
                <a:ea typeface="Angsana New" pitchFamily="18" charset="-34"/>
                <a:cs typeface="DilleniaUPC" panose="02020603050405020304" pitchFamily="18" charset="-34"/>
              </a:rPr>
              <a:t>research management </a:t>
            </a:r>
          </a:p>
          <a:p>
            <a:pPr lvl="1"/>
            <a:r>
              <a:rPr lang="th-TH" altLang="th-TH" sz="2800" b="1" dirty="0" smtClean="0">
                <a:solidFill>
                  <a:srgbClr val="0000CC"/>
                </a:solidFill>
                <a:latin typeface="TH SarabunPSK" pitchFamily="34" charset="-34"/>
                <a:cs typeface="DilleniaUPC" panose="02020603050405020304" pitchFamily="18" charset="-34"/>
              </a:rPr>
              <a:t>ขอบเขตพื้นที่การทำงาน ให้ทุนทั่วประเทศ </a:t>
            </a:r>
          </a:p>
          <a:p>
            <a:pPr lvl="1"/>
            <a:r>
              <a:rPr lang="th-TH" altLang="th-TH" sz="2800" b="1" dirty="0" smtClean="0">
                <a:solidFill>
                  <a:srgbClr val="0000CC"/>
                </a:solidFill>
                <a:latin typeface="TH SarabunPSK" pitchFamily="34" charset="-34"/>
                <a:cs typeface="DilleniaUPC" panose="02020603050405020304" pitchFamily="18" charset="-34"/>
              </a:rPr>
              <a:t>กรอบประเด็นการสนับสนุน ทุกมิติ</a:t>
            </a:r>
          </a:p>
          <a:p>
            <a:pPr lvl="1"/>
            <a:r>
              <a:rPr lang="th-TH" altLang="th-TH" sz="2800" b="1" dirty="0" smtClean="0">
                <a:solidFill>
                  <a:srgbClr val="0000CC"/>
                </a:solidFill>
                <a:latin typeface="TH SarabunPSK" pitchFamily="34" charset="-34"/>
                <a:cs typeface="DilleniaUPC" panose="02020603050405020304" pitchFamily="18" charset="-34"/>
              </a:rPr>
              <a:t>ทุกสาขาวิชาการ</a:t>
            </a:r>
            <a:r>
              <a:rPr lang="en-US" altLang="th-TH" sz="2800" b="1" dirty="0" smtClean="0">
                <a:solidFill>
                  <a:srgbClr val="0000CC"/>
                </a:solidFill>
                <a:latin typeface="TH SarabunPSK" pitchFamily="34" charset="-34"/>
                <a:cs typeface="DilleniaUPC" panose="02020603050405020304" pitchFamily="18" charset="-34"/>
              </a:rPr>
              <a:t>, </a:t>
            </a:r>
            <a:r>
              <a:rPr lang="th-TH" altLang="th-TH" sz="2800" b="1" dirty="0" smtClean="0">
                <a:solidFill>
                  <a:srgbClr val="0000CC"/>
                </a:solidFill>
                <a:latin typeface="TH SarabunPSK" pitchFamily="34" charset="-34"/>
                <a:cs typeface="DilleniaUPC" panose="02020603050405020304" pitchFamily="18" charset="-34"/>
              </a:rPr>
              <a:t>วิจัยพื้นฐาน วิจัยประยุกต์ วิจัยและพัฒนา และเชิงพื้นที่ </a:t>
            </a:r>
          </a:p>
          <a:p>
            <a:endParaRPr lang="en-US" altLang="th-TH" sz="2800" b="1" dirty="0" smtClean="0">
              <a:cs typeface="DilleniaUPC" panose="02020603050405020304" pitchFamily="18" charset="-34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 altLang="th-TH" dirty="0"/>
          </a:p>
        </p:txBody>
      </p:sp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D1208C9-5B33-4B7E-952C-3958219E0378}" type="slidenum">
              <a:rPr lang="en-US" altLang="th-TH" sz="1400" smtClean="0">
                <a:ea typeface="MS PGothic" pitchFamily="34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th-TH" altLang="th-TH" sz="1400" smtClean="0">
              <a:ea typeface="MS PGothic" pitchFamily="34" charset="-128"/>
            </a:endParaRPr>
          </a:p>
        </p:txBody>
      </p:sp>
      <p:graphicFrame>
        <p:nvGraphicFramePr>
          <p:cNvPr id="5125" name="Object 2"/>
          <p:cNvGraphicFramePr>
            <a:graphicFrameLocks noChangeAspect="1"/>
          </p:cNvGraphicFramePr>
          <p:nvPr/>
        </p:nvGraphicFramePr>
        <p:xfrm>
          <a:off x="7578725" y="260350"/>
          <a:ext cx="1241425" cy="186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Photo Editor Photo" r:id="rId3" imgW="7763959" imgH="12917703" progId="MSPhotoEd.3">
                  <p:embed/>
                </p:oleObj>
              </mc:Choice>
              <mc:Fallback>
                <p:oleObj name="Photo Editor Photo" r:id="rId3" imgW="7763959" imgH="1291770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8725" y="260350"/>
                        <a:ext cx="1241425" cy="186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57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7769" y="356954"/>
            <a:ext cx="7571184" cy="717550"/>
          </a:xfrm>
        </p:spPr>
        <p:txBody>
          <a:bodyPr>
            <a:noAutofit/>
          </a:bodyPr>
          <a:lstStyle/>
          <a:p>
            <a:pPr algn="ctr"/>
            <a:r>
              <a:rPr lang="th-TH" sz="4000" dirty="0" smtClean="0"/>
              <a:t>คูปองนวัตกรรม </a:t>
            </a:r>
            <a:r>
              <a:rPr lang="en-US" sz="4000" dirty="0" smtClean="0"/>
              <a:t>(Innovation Coupon)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" t="3486" r="7893" b="5707"/>
          <a:stretch/>
        </p:blipFill>
        <p:spPr>
          <a:xfrm>
            <a:off x="0" y="1076182"/>
            <a:ext cx="7004278" cy="57818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88224" y="5877272"/>
            <a:ext cx="2440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hlinkClick r:id="rId4"/>
              </a:rPr>
              <a:t>http://coupon.nia.or.th/</a:t>
            </a:r>
            <a:endParaRPr lang="en-US" u="sng" dirty="0">
              <a:solidFill>
                <a:srgbClr val="0000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1341916" cy="61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45434" y="2234882"/>
            <a:ext cx="30985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/>
              <a:t>"เป็นโครงการให้การสนับสนุนเงินทุนสำหรับ </a:t>
            </a:r>
            <a:r>
              <a:rPr lang="en-US" sz="2400" b="1" dirty="0"/>
              <a:t>SMEs </a:t>
            </a:r>
            <a:r>
              <a:rPr lang="th-TH" sz="2400" b="1" dirty="0"/>
              <a:t>ในการพัฒนาเทคโนโลยีและนวัตกรรมที่เกิดประโยชน์ในเชิงพาณิชย์หรือในเชิงสังคม"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962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own Arrow 28"/>
          <p:cNvSpPr/>
          <p:nvPr/>
        </p:nvSpPr>
        <p:spPr>
          <a:xfrm rot="10800000">
            <a:off x="683567" y="2636912"/>
            <a:ext cx="576064" cy="3046988"/>
          </a:xfrm>
          <a:prstGeom prst="downArrow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  <a:lumMod val="26000"/>
                  <a:lumOff val="74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7646949" y="2676840"/>
            <a:ext cx="576064" cy="3046988"/>
          </a:xfrm>
          <a:prstGeom prst="downArrow">
            <a:avLst/>
          </a:prstGeom>
          <a:gradFill>
            <a:gsLst>
              <a:gs pos="0">
                <a:schemeClr val="accent5">
                  <a:tint val="50000"/>
                  <a:satMod val="300000"/>
                  <a:lumMod val="96000"/>
                  <a:lumOff val="4000"/>
                </a:schemeClr>
              </a:gs>
              <a:gs pos="100000">
                <a:schemeClr val="accent5">
                  <a:tint val="37000"/>
                  <a:satMod val="300000"/>
                  <a:lumMod val="0"/>
                  <a:lumOff val="100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929" y="548680"/>
            <a:ext cx="7571184" cy="9439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    </a:t>
            </a:r>
            <a:r>
              <a:rPr lang="th-TH" sz="4000" dirty="0" smtClean="0"/>
              <a:t>เมือง</a:t>
            </a:r>
            <a:r>
              <a:rPr lang="th-TH" sz="4000" dirty="0"/>
              <a:t>นวัตกรรม</a:t>
            </a:r>
            <a:r>
              <a:rPr lang="th-TH" sz="4000" dirty="0" smtClean="0"/>
              <a:t>อาหาร </a:t>
            </a:r>
            <a:r>
              <a:rPr lang="en-US" sz="4000" dirty="0" smtClean="0"/>
              <a:t>(Food </a:t>
            </a:r>
            <a:r>
              <a:rPr lang="en-US" sz="4000" dirty="0" err="1" smtClean="0"/>
              <a:t>Innopolis</a:t>
            </a:r>
            <a:r>
              <a:rPr lang="en-US" sz="4000" dirty="0" smtClean="0"/>
              <a:t>)</a:t>
            </a:r>
            <a:r>
              <a:rPr lang="en-US" sz="4000" dirty="0"/>
              <a:t/>
            </a:r>
            <a:br>
              <a:rPr lang="en-US" sz="4000" dirty="0"/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45" y="145822"/>
            <a:ext cx="731708" cy="94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44172" y="1090791"/>
            <a:ext cx="78488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600" b="1" dirty="0" smtClean="0"/>
              <a:t>“ปรับโครงสร้างภาคเกษตรอาหารของไทยสู่มูลค่าเพิ่มสูง”</a:t>
            </a:r>
            <a:endParaRPr lang="en-US" sz="2600" b="1" dirty="0"/>
          </a:p>
        </p:txBody>
      </p:sp>
      <p:sp>
        <p:nvSpPr>
          <p:cNvPr id="9" name="Rectangle 8"/>
          <p:cNvSpPr/>
          <p:nvPr/>
        </p:nvSpPr>
        <p:spPr>
          <a:xfrm>
            <a:off x="3089569" y="6488668"/>
            <a:ext cx="2685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http://foodinnopolis.or.th/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2233" y="2190095"/>
            <a:ext cx="1128311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 smtClean="0"/>
              <a:t>ปัจจุบัน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9499" y="5517232"/>
            <a:ext cx="192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911" y="3076949"/>
            <a:ext cx="23426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FF0000"/>
                </a:solidFill>
              </a:rPr>
              <a:t>ปัญหาสินค้าเกษตรอาหาร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b="1" dirty="0" smtClean="0">
                <a:solidFill>
                  <a:srgbClr val="FF0000"/>
                </a:solidFill>
              </a:rPr>
              <a:t>สินค้าปฐมภูมิ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b="1" dirty="0" smtClean="0">
                <a:solidFill>
                  <a:srgbClr val="FF0000"/>
                </a:solidFill>
              </a:rPr>
              <a:t>ราคาตกต่ำ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b="1" dirty="0" smtClean="0">
                <a:solidFill>
                  <a:srgbClr val="FF0000"/>
                </a:solidFill>
              </a:rPr>
              <a:t>ตลาดผันผวน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b="1" dirty="0" smtClean="0">
                <a:solidFill>
                  <a:srgbClr val="FF0000"/>
                </a:solidFill>
              </a:rPr>
              <a:t>ปริมาณเกินความต้องการของตลาดโลก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922" y="5718128"/>
            <a:ext cx="1678003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/>
              <a:t>แก้ปัญหาสินค้าเกษตรอาหาร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32365" y="5707207"/>
            <a:ext cx="3168352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/>
              <a:t>สู่เกษตรกรและผู้ประกอบการตลอด </a:t>
            </a:r>
            <a:r>
              <a:rPr lang="en-US" sz="2000" b="1" dirty="0" smtClean="0"/>
              <a:t>Value Chain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69637" y="5718128"/>
            <a:ext cx="1678003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/>
              <a:t>รายได้/การจ้างงาน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376921" y="2196444"/>
            <a:ext cx="1116123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 smtClean="0"/>
              <a:t>อนาคต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612494" y="2676840"/>
            <a:ext cx="259228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chemeClr val="accent6">
                    <a:lumMod val="50000"/>
                  </a:schemeClr>
                </a:solidFill>
              </a:rPr>
              <a:t>ปัญหาสินค้าเกษตรอาหาร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b="1" dirty="0" smtClean="0">
                <a:solidFill>
                  <a:schemeClr val="accent6">
                    <a:lumMod val="50000"/>
                  </a:schemeClr>
                </a:solidFill>
              </a:rPr>
              <a:t>สินค้านวัตกรรมอาหาร</a:t>
            </a:r>
          </a:p>
          <a:p>
            <a:r>
              <a:rPr lang="th-TH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th-TH" sz="2000" b="1" dirty="0" smtClean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Functional Food,</a:t>
            </a: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    </a:t>
            </a:r>
            <a:r>
              <a:rPr lang="th-TH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Nutraceuticals,</a:t>
            </a: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     Premium Food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    Ingredients and 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    Food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b="1" dirty="0" smtClean="0">
                <a:solidFill>
                  <a:schemeClr val="accent6">
                    <a:lumMod val="50000"/>
                  </a:schemeClr>
                </a:solidFill>
              </a:rPr>
              <a:t>มูลค่าเพิ่มสูง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b="1" dirty="0" smtClean="0">
                <a:solidFill>
                  <a:schemeClr val="accent6">
                    <a:lumMod val="50000"/>
                  </a:schemeClr>
                </a:solidFill>
              </a:rPr>
              <a:t>เป็นที่ต้องการของตลาดโลก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383180" y="1878359"/>
            <a:ext cx="4279908" cy="3467997"/>
            <a:chOff x="2411760" y="2121243"/>
            <a:chExt cx="4279908" cy="3467997"/>
          </a:xfrm>
        </p:grpSpPr>
        <p:sp>
          <p:nvSpPr>
            <p:cNvPr id="18" name="Rounded Rectangle 17"/>
            <p:cNvSpPr/>
            <p:nvPr/>
          </p:nvSpPr>
          <p:spPr>
            <a:xfrm>
              <a:off x="2411760" y="2121243"/>
              <a:ext cx="4279908" cy="346799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1" t="68480" r="3904" b="2862"/>
            <a:stretch/>
          </p:blipFill>
          <p:spPr>
            <a:xfrm>
              <a:off x="2592455" y="3718937"/>
              <a:ext cx="3887082" cy="1630755"/>
            </a:xfrm>
            <a:prstGeom prst="rect">
              <a:avLst/>
            </a:prstGeom>
          </p:spPr>
        </p:pic>
        <p:pic>
          <p:nvPicPr>
            <p:cNvPr id="8194" name="Picture 2" descr="http://foodinnopolis.or.th/images/logo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787" y="2196444"/>
              <a:ext cx="2505075" cy="581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2932365" y="2825333"/>
              <a:ext cx="3451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th-TH" b="1" dirty="0" smtClean="0"/>
                <a:t>เอกชนลงทุนวิจัยพัฒนาและนวัตกรรม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th-TH" b="1" dirty="0" smtClean="0"/>
                <a:t>รัฐให้สิทธิประโยชน์การสนับสนุนและอำนวยความสะดวก</a:t>
              </a:r>
              <a:endParaRPr lang="en-US" b="1" dirty="0"/>
            </a:p>
          </p:txBody>
        </p:sp>
      </p:grpSp>
      <p:sp>
        <p:nvSpPr>
          <p:cNvPr id="21" name="Right Arrow 20"/>
          <p:cNvSpPr/>
          <p:nvPr/>
        </p:nvSpPr>
        <p:spPr>
          <a:xfrm>
            <a:off x="1567276" y="2298108"/>
            <a:ext cx="780070" cy="360001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6666479" y="2276911"/>
            <a:ext cx="713833" cy="360001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10800000">
            <a:off x="6154902" y="5733256"/>
            <a:ext cx="854701" cy="360001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0800000">
            <a:off x="1908410" y="5733256"/>
            <a:ext cx="1007406" cy="360001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705560" y="1553450"/>
            <a:ext cx="1603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/>
                </a:solidFill>
              </a:rPr>
              <a:t>Super Cluster</a:t>
            </a:r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67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ช่องทางในการติดต่อกับโครงการ </a:t>
            </a:r>
            <a:r>
              <a:rPr lang="th-TH" dirty="0" err="1" smtClean="0"/>
              <a:t>พวอ</a:t>
            </a:r>
            <a:r>
              <a:rPr lang="th-TH" dirty="0" smtClean="0"/>
              <a:t>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t>42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444453" y="1832882"/>
            <a:ext cx="4295348" cy="3528392"/>
            <a:chOff x="2483768" y="1556792"/>
            <a:chExt cx="4295348" cy="3528392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3995936" y="1776507"/>
              <a:ext cx="2639164" cy="7175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400" b="1" kern="1200" baseline="0">
                  <a:solidFill>
                    <a:schemeClr val="bg1"/>
                  </a:solidFill>
                  <a:latin typeface="Cordia New" panose="020B0304020202020204" pitchFamily="34" charset="-34"/>
                  <a:ea typeface="+mj-ea"/>
                  <a:cs typeface="Cordia New" panose="020B0304020202020204" pitchFamily="34" charset="-34"/>
                </a:defRPr>
              </a:lvl1pPr>
            </a:lstStyle>
            <a:p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hlinkClick r:id="rId2"/>
                </a:rPr>
                <a:t>trfrri@trf.or.th</a:t>
              </a:r>
              <a:endPara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4098" name="Picture 2" descr="Facebook logo png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2887406"/>
              <a:ext cx="1334143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itle 1"/>
            <p:cNvSpPr txBox="1">
              <a:spLocks/>
            </p:cNvSpPr>
            <p:nvPr/>
          </p:nvSpPr>
          <p:spPr>
            <a:xfrm>
              <a:off x="4139952" y="3023544"/>
              <a:ext cx="2639164" cy="7175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400" b="1" kern="1200" baseline="0">
                  <a:solidFill>
                    <a:schemeClr val="bg1"/>
                  </a:solidFill>
                  <a:latin typeface="Cordia New" panose="020B0304020202020204" pitchFamily="34" charset="-34"/>
                  <a:ea typeface="+mj-ea"/>
                  <a:cs typeface="Cordia New" panose="020B0304020202020204" pitchFamily="34" charset="-34"/>
                </a:defRPr>
              </a:lvl1pPr>
            </a:lstStyle>
            <a:p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@</a:t>
              </a:r>
              <a:r>
                <a:rPr lang="en-US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trfrri</a:t>
              </a:r>
              <a:endPara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4100" name="Picture 4" descr="http://sizlingpeople.com/wp-content/uploads/2015/12/Line-Logo-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3552" y="4080825"/>
              <a:ext cx="1004359" cy="1004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itle 1"/>
            <p:cNvSpPr txBox="1">
              <a:spLocks/>
            </p:cNvSpPr>
            <p:nvPr/>
          </p:nvSpPr>
          <p:spPr>
            <a:xfrm>
              <a:off x="4139952" y="4131812"/>
              <a:ext cx="2639164" cy="7175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400" b="1" kern="1200" baseline="0">
                  <a:solidFill>
                    <a:schemeClr val="bg1"/>
                  </a:solidFill>
                  <a:latin typeface="Cordia New" panose="020B0304020202020204" pitchFamily="34" charset="-34"/>
                  <a:ea typeface="+mj-ea"/>
                  <a:cs typeface="Cordia New" panose="020B0304020202020204" pitchFamily="34" charset="-34"/>
                </a:defRPr>
              </a:lvl1pPr>
            </a:lstStyle>
            <a:p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@</a:t>
              </a:r>
              <a:r>
                <a:rPr lang="en-US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trfrri</a:t>
              </a:r>
              <a:endPara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4102" name="Picture 6" descr="http://www.kellogg.edu/wp-content/uploads/2015/12/email-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5425" y="1556792"/>
              <a:ext cx="1164745" cy="1156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46848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3" name="Picture 2" descr="http://everything-home.usstoragesearch.com/wp-content/uploads/2014/01/Thank-You-C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88913"/>
            <a:ext cx="9147175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02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33"/>
          <p:cNvSpPr>
            <a:spLocks noChangeArrowheads="1"/>
          </p:cNvSpPr>
          <p:nvPr/>
        </p:nvSpPr>
        <p:spPr bwMode="auto">
          <a:xfrm>
            <a:off x="971550" y="1584325"/>
            <a:ext cx="6840538" cy="50133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56" y="10800"/>
                </a:moveTo>
                <a:cubicBezTo>
                  <a:pt x="556" y="16458"/>
                  <a:pt x="5142" y="21044"/>
                  <a:pt x="10800" y="21044"/>
                </a:cubicBezTo>
                <a:cubicBezTo>
                  <a:pt x="16458" y="21044"/>
                  <a:pt x="21044" y="16458"/>
                  <a:pt x="21044" y="10800"/>
                </a:cubicBezTo>
                <a:cubicBezTo>
                  <a:pt x="21044" y="5142"/>
                  <a:pt x="16458" y="556"/>
                  <a:pt x="10800" y="556"/>
                </a:cubicBezTo>
                <a:cubicBezTo>
                  <a:pt x="5142" y="556"/>
                  <a:pt x="556" y="5142"/>
                  <a:pt x="556" y="1080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6147" name="AutoShape 22"/>
          <p:cNvSpPr>
            <a:spLocks noChangeArrowheads="1"/>
          </p:cNvSpPr>
          <p:nvPr/>
        </p:nvSpPr>
        <p:spPr bwMode="auto">
          <a:xfrm>
            <a:off x="3059113" y="3055939"/>
            <a:ext cx="3168650" cy="162229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66" y="10800"/>
                </a:moveTo>
                <a:cubicBezTo>
                  <a:pt x="1266" y="16065"/>
                  <a:pt x="5535" y="20334"/>
                  <a:pt x="10800" y="20334"/>
                </a:cubicBezTo>
                <a:cubicBezTo>
                  <a:pt x="16065" y="20334"/>
                  <a:pt x="20334" y="16065"/>
                  <a:pt x="20334" y="10800"/>
                </a:cubicBezTo>
                <a:cubicBezTo>
                  <a:pt x="20334" y="5535"/>
                  <a:pt x="16065" y="1266"/>
                  <a:pt x="10800" y="1266"/>
                </a:cubicBezTo>
                <a:cubicBezTo>
                  <a:pt x="5535" y="1266"/>
                  <a:pt x="1266" y="5535"/>
                  <a:pt x="1266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052" name="Oval 4"/>
          <p:cNvSpPr>
            <a:spLocks noChangeArrowheads="1"/>
          </p:cNvSpPr>
          <p:nvPr/>
        </p:nvSpPr>
        <p:spPr bwMode="auto">
          <a:xfrm>
            <a:off x="2771775" y="1222375"/>
            <a:ext cx="3600450" cy="13684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CE9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771775" y="1268413"/>
            <a:ext cx="36004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th-TH" b="1" smtClean="0">
                <a:solidFill>
                  <a:srgbClr val="800000"/>
                </a:solidFill>
                <a:cs typeface="TH Niramit AS" pitchFamily="2" charset="-34"/>
              </a:rPr>
              <a:t>ผลงานวิจัย</a:t>
            </a:r>
            <a:r>
              <a:rPr lang="en-US" b="1" smtClean="0">
                <a:solidFill>
                  <a:srgbClr val="800000"/>
                </a:solidFill>
                <a:cs typeface="TH Niramit AS" pitchFamily="2" charset="-34"/>
              </a:rPr>
              <a:t>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th-TH" sz="2400" b="1" smtClean="0">
                <a:solidFill>
                  <a:srgbClr val="800000"/>
                </a:solidFill>
                <a:cs typeface="TH Niramit AS" pitchFamily="2" charset="-34"/>
              </a:rPr>
              <a:t>การนำไปใช้ประโยชน์ </a:t>
            </a:r>
          </a:p>
        </p:txBody>
      </p:sp>
      <p:sp>
        <p:nvSpPr>
          <p:cNvPr id="2054" name="Oval 8"/>
          <p:cNvSpPr>
            <a:spLocks noChangeArrowheads="1"/>
          </p:cNvSpPr>
          <p:nvPr/>
        </p:nvSpPr>
        <p:spPr bwMode="auto">
          <a:xfrm>
            <a:off x="120650" y="3003550"/>
            <a:ext cx="2493963" cy="14795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A5E1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179388" y="3362325"/>
            <a:ext cx="21129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th-TH" sz="2400" b="1" smtClean="0">
                <a:solidFill>
                  <a:srgbClr val="800000"/>
                </a:solidFill>
                <a:cs typeface="TH Niramit AS" pitchFamily="2" charset="-34"/>
              </a:rPr>
              <a:t>วิจัยและพัฒนา</a:t>
            </a:r>
          </a:p>
          <a:p>
            <a:pPr eaLnBrk="1" hangingPunct="1">
              <a:lnSpc>
                <a:spcPct val="20000"/>
              </a:lnSpc>
              <a:spcBef>
                <a:spcPct val="50000"/>
              </a:spcBef>
              <a:defRPr/>
            </a:pPr>
            <a:r>
              <a:rPr lang="th-TH" sz="1800" b="1" smtClean="0">
                <a:solidFill>
                  <a:srgbClr val="0033CC"/>
                </a:solidFill>
                <a:cs typeface="TH Niramit AS" pitchFamily="2" charset="-34"/>
                <a:sym typeface="Wingdings 2" pitchFamily="18" charset="2"/>
              </a:rPr>
              <a:t> </a:t>
            </a:r>
            <a:r>
              <a:rPr lang="th-TH" sz="1800" b="1" smtClean="0">
                <a:solidFill>
                  <a:srgbClr val="0033CC"/>
                </a:solidFill>
                <a:cs typeface="TH Niramit AS" pitchFamily="2" charset="-34"/>
              </a:rPr>
              <a:t> เชิงประเด็น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  <a:defRPr/>
            </a:pPr>
            <a:r>
              <a:rPr lang="th-TH" sz="1800" b="1" smtClean="0">
                <a:solidFill>
                  <a:srgbClr val="0033CC"/>
                </a:solidFill>
                <a:cs typeface="TH Niramit AS" pitchFamily="2" charset="-34"/>
                <a:sym typeface="Wingdings 2" pitchFamily="18" charset="2"/>
              </a:rPr>
              <a:t> </a:t>
            </a:r>
            <a:r>
              <a:rPr lang="th-TH" sz="1800" b="1" smtClean="0">
                <a:solidFill>
                  <a:srgbClr val="0033CC"/>
                </a:solidFill>
                <a:cs typeface="TH Niramit AS" pitchFamily="2" charset="-34"/>
              </a:rPr>
              <a:t> เชิงพื้นที่</a:t>
            </a:r>
          </a:p>
        </p:txBody>
      </p:sp>
      <p:sp>
        <p:nvSpPr>
          <p:cNvPr id="2056" name="Oval 11"/>
          <p:cNvSpPr>
            <a:spLocks noChangeArrowheads="1"/>
          </p:cNvSpPr>
          <p:nvPr/>
        </p:nvSpPr>
        <p:spPr bwMode="auto">
          <a:xfrm>
            <a:off x="6680200" y="3068638"/>
            <a:ext cx="2339975" cy="13684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BB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6600CC"/>
              </a:solidFill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57" name="Text Box 12"/>
          <p:cNvSpPr txBox="1">
            <a:spLocks noChangeArrowheads="1"/>
          </p:cNvSpPr>
          <p:nvPr/>
        </p:nvSpPr>
        <p:spPr bwMode="auto">
          <a:xfrm>
            <a:off x="6745288" y="3462338"/>
            <a:ext cx="2173287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0"/>
              </a:spcBef>
              <a:defRPr/>
            </a:pPr>
            <a:r>
              <a:rPr lang="th-TH" b="1" smtClean="0">
                <a:solidFill>
                  <a:srgbClr val="800000"/>
                </a:solidFill>
                <a:cs typeface="TH Niramit AS" pitchFamily="2" charset="-34"/>
              </a:rPr>
              <a:t>วิจัยพื้นฐาน</a:t>
            </a:r>
          </a:p>
        </p:txBody>
      </p:sp>
      <p:sp>
        <p:nvSpPr>
          <p:cNvPr id="2058" name="Oval 13"/>
          <p:cNvSpPr>
            <a:spLocks noChangeArrowheads="1"/>
          </p:cNvSpPr>
          <p:nvPr/>
        </p:nvSpPr>
        <p:spPr bwMode="auto">
          <a:xfrm>
            <a:off x="508000" y="5084763"/>
            <a:ext cx="7951788" cy="17287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CA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59" name="Text Box 14"/>
          <p:cNvSpPr txBox="1">
            <a:spLocks noChangeArrowheads="1"/>
          </p:cNvSpPr>
          <p:nvPr/>
        </p:nvSpPr>
        <p:spPr bwMode="auto">
          <a:xfrm>
            <a:off x="1979613" y="44450"/>
            <a:ext cx="5111750" cy="9969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0"/>
              </a:spcBef>
              <a:defRPr/>
            </a:pPr>
            <a:r>
              <a:rPr lang="th-TH" sz="5400" b="1" smtClean="0">
                <a:solidFill>
                  <a:srgbClr val="0000FC"/>
                </a:solidFill>
                <a:cs typeface="TH Niramit AS" pitchFamily="2" charset="-34"/>
              </a:rPr>
              <a:t>บทบาทของ สกว.</a:t>
            </a:r>
          </a:p>
        </p:txBody>
      </p:sp>
      <p:sp>
        <p:nvSpPr>
          <p:cNvPr id="2060" name="Text Box 15"/>
          <p:cNvSpPr txBox="1">
            <a:spLocks noChangeArrowheads="1"/>
          </p:cNvSpPr>
          <p:nvPr/>
        </p:nvSpPr>
        <p:spPr bwMode="auto">
          <a:xfrm>
            <a:off x="1065213" y="5157788"/>
            <a:ext cx="7610475" cy="133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th-TH" sz="2400" b="1" dirty="0" smtClean="0">
                <a:solidFill>
                  <a:srgbClr val="800000"/>
                </a:solidFill>
                <a:cs typeface="TH Niramit AS" pitchFamily="2" charset="-34"/>
              </a:rPr>
              <a:t>การผลิตและพัฒนานักวิจัย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th-TH" sz="1800" b="1" dirty="0" smtClean="0">
                <a:solidFill>
                  <a:srgbClr val="0033CC"/>
                </a:solidFill>
                <a:cs typeface="TH Niramit AS" pitchFamily="2" charset="-34"/>
                <a:sym typeface="Wingdings 2" pitchFamily="18" charset="2"/>
              </a:rPr>
              <a:t></a:t>
            </a:r>
            <a:r>
              <a:rPr lang="th-TH" sz="1800" b="1" dirty="0" smtClean="0">
                <a:solidFill>
                  <a:srgbClr val="0033CC"/>
                </a:solidFill>
                <a:cs typeface="TH Niramit AS" pitchFamily="2" charset="-34"/>
              </a:rPr>
              <a:t> อาชีพวิจัย </a:t>
            </a:r>
            <a:r>
              <a:rPr lang="en-US" sz="1800" b="1" dirty="0" smtClean="0">
                <a:solidFill>
                  <a:srgbClr val="0033CC"/>
                </a:solidFill>
                <a:cs typeface="TH Niramit AS" pitchFamily="2" charset="-34"/>
              </a:rPr>
              <a:t>:</a:t>
            </a:r>
            <a:r>
              <a:rPr lang="th-TH" sz="1800" b="1" dirty="0" smtClean="0">
                <a:solidFill>
                  <a:srgbClr val="0033CC"/>
                </a:solidFill>
                <a:cs typeface="TH Niramit AS" pitchFamily="2" charset="-34"/>
              </a:rPr>
              <a:t> นักวิจัยรุ่นใหม่</a:t>
            </a:r>
            <a:r>
              <a:rPr lang="en-US" sz="1800" b="1" dirty="0" smtClean="0">
                <a:solidFill>
                  <a:srgbClr val="0033CC"/>
                </a:solidFill>
                <a:cs typeface="TH Niramit AS" pitchFamily="2" charset="-34"/>
              </a:rPr>
              <a:t>  </a:t>
            </a:r>
            <a:r>
              <a:rPr lang="th-TH" sz="1800" b="1" dirty="0" smtClean="0">
                <a:solidFill>
                  <a:srgbClr val="0033CC"/>
                </a:solidFill>
                <a:cs typeface="TH Niramit AS" pitchFamily="2" charset="-34"/>
              </a:rPr>
              <a:t>  </a:t>
            </a:r>
            <a:r>
              <a:rPr lang="en-US" sz="1800" b="1" dirty="0" smtClean="0">
                <a:solidFill>
                  <a:srgbClr val="0033CC"/>
                </a:solidFill>
                <a:cs typeface="TH Niramit AS" pitchFamily="2" charset="-34"/>
              </a:rPr>
              <a:t>    </a:t>
            </a:r>
            <a:r>
              <a:rPr lang="th-TH" sz="1800" b="1" dirty="0" smtClean="0">
                <a:solidFill>
                  <a:srgbClr val="0033CC"/>
                </a:solidFill>
                <a:cs typeface="TH Niramit AS" pitchFamily="2" charset="-34"/>
              </a:rPr>
              <a:t>เมธีวิจัย</a:t>
            </a:r>
            <a:r>
              <a:rPr lang="en-US" sz="1800" b="1" dirty="0" smtClean="0">
                <a:solidFill>
                  <a:srgbClr val="0033CC"/>
                </a:solidFill>
                <a:cs typeface="TH Niramit AS" pitchFamily="2" charset="-34"/>
              </a:rPr>
              <a:t> </a:t>
            </a:r>
            <a:r>
              <a:rPr lang="th-TH" sz="1800" b="1" dirty="0" smtClean="0">
                <a:solidFill>
                  <a:srgbClr val="0033CC"/>
                </a:solidFill>
                <a:cs typeface="TH Niramit AS" pitchFamily="2" charset="-34"/>
              </a:rPr>
              <a:t> </a:t>
            </a:r>
            <a:r>
              <a:rPr lang="en-US" sz="1800" b="1" dirty="0" smtClean="0">
                <a:solidFill>
                  <a:srgbClr val="0033CC"/>
                </a:solidFill>
                <a:cs typeface="TH Niramit AS" pitchFamily="2" charset="-34"/>
              </a:rPr>
              <a:t>  </a:t>
            </a:r>
            <a:r>
              <a:rPr lang="th-TH" sz="1800" b="1" dirty="0" smtClean="0">
                <a:solidFill>
                  <a:srgbClr val="0033CC"/>
                </a:solidFill>
                <a:cs typeface="TH Niramit AS" pitchFamily="2" charset="-34"/>
              </a:rPr>
              <a:t>   </a:t>
            </a:r>
            <a:r>
              <a:rPr lang="en-US" sz="1800" b="1" dirty="0" smtClean="0">
                <a:solidFill>
                  <a:srgbClr val="0033CC"/>
                </a:solidFill>
                <a:cs typeface="TH Niramit AS" pitchFamily="2" charset="-34"/>
              </a:rPr>
              <a:t> </a:t>
            </a:r>
            <a:r>
              <a:rPr lang="th-TH" sz="1800" b="1" dirty="0" smtClean="0">
                <a:solidFill>
                  <a:srgbClr val="0033CC"/>
                </a:solidFill>
                <a:cs typeface="TH Niramit AS" pitchFamily="2" charset="-34"/>
              </a:rPr>
              <a:t>วุฒิเมธีวิจัย</a:t>
            </a:r>
            <a:r>
              <a:rPr lang="en-US" sz="1800" b="1" dirty="0" smtClean="0">
                <a:solidFill>
                  <a:srgbClr val="0033CC"/>
                </a:solidFill>
                <a:cs typeface="TH Niramit AS" pitchFamily="2" charset="-34"/>
              </a:rPr>
              <a:t>   </a:t>
            </a:r>
            <a:r>
              <a:rPr lang="th-TH" sz="1800" b="1" dirty="0" smtClean="0">
                <a:solidFill>
                  <a:srgbClr val="0033CC"/>
                </a:solidFill>
                <a:cs typeface="TH Niramit AS" pitchFamily="2" charset="-34"/>
              </a:rPr>
              <a:t>    เมธีวิจัยอาวุโส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th-TH" sz="1800" b="1" dirty="0" smtClean="0">
                <a:solidFill>
                  <a:srgbClr val="0033CC"/>
                </a:solidFill>
                <a:cs typeface="TH Niramit AS" pitchFamily="2" charset="-34"/>
                <a:sym typeface="Wingdings 2" pitchFamily="18" charset="2"/>
              </a:rPr>
              <a:t></a:t>
            </a:r>
            <a:r>
              <a:rPr lang="th-TH" sz="1800" b="1" dirty="0" smtClean="0">
                <a:solidFill>
                  <a:srgbClr val="0033CC"/>
                </a:solidFill>
                <a:cs typeface="TH Niramit AS" pitchFamily="2" charset="-34"/>
              </a:rPr>
              <a:t> ปริญญาเอก </a:t>
            </a:r>
            <a:r>
              <a:rPr lang="en-US" sz="1800" b="1" dirty="0" smtClean="0">
                <a:solidFill>
                  <a:srgbClr val="0033CC"/>
                </a:solidFill>
                <a:cs typeface="TH Niramit AS" pitchFamily="2" charset="-34"/>
              </a:rPr>
              <a:t>: </a:t>
            </a:r>
            <a:r>
              <a:rPr lang="th-TH" sz="1800" b="1" dirty="0" err="1" smtClean="0">
                <a:solidFill>
                  <a:srgbClr val="0033CC"/>
                </a:solidFill>
                <a:cs typeface="TH Niramit AS" pitchFamily="2" charset="-34"/>
              </a:rPr>
              <a:t>คปก</a:t>
            </a:r>
            <a:r>
              <a:rPr lang="th-TH" sz="1800" b="1" dirty="0" smtClean="0">
                <a:solidFill>
                  <a:srgbClr val="0033CC"/>
                </a:solidFill>
                <a:cs typeface="TH Niramit AS" pitchFamily="2" charset="-34"/>
              </a:rPr>
              <a:t>.</a:t>
            </a:r>
            <a:r>
              <a:rPr lang="en-US" sz="1800" b="1" dirty="0" smtClean="0">
                <a:solidFill>
                  <a:srgbClr val="0033CC"/>
                </a:solidFill>
                <a:cs typeface="TH Niramit AS" pitchFamily="2" charset="-34"/>
              </a:rPr>
              <a:t> </a:t>
            </a:r>
            <a:r>
              <a:rPr lang="th-TH" sz="1800" b="1" dirty="0" smtClean="0">
                <a:solidFill>
                  <a:srgbClr val="0033CC"/>
                </a:solidFill>
                <a:cs typeface="TH Niramit AS" pitchFamily="2" charset="-34"/>
              </a:rPr>
              <a:t> </a:t>
            </a:r>
            <a:r>
              <a:rPr lang="th-TH" sz="1800" b="1" dirty="0" err="1" smtClean="0">
                <a:solidFill>
                  <a:srgbClr val="0033CC"/>
                </a:solidFill>
                <a:cs typeface="TH Niramit AS" pitchFamily="2" charset="-34"/>
              </a:rPr>
              <a:t>พวอ</a:t>
            </a:r>
            <a:r>
              <a:rPr lang="th-TH" sz="1800" b="1" dirty="0" smtClean="0">
                <a:solidFill>
                  <a:srgbClr val="0033CC"/>
                </a:solidFill>
                <a:cs typeface="TH Niramit AS" pitchFamily="2" charset="-34"/>
              </a:rPr>
              <a:t>.(เอก/โท)</a:t>
            </a:r>
            <a:r>
              <a:rPr lang="en-US" sz="1800" b="1" dirty="0" smtClean="0">
                <a:solidFill>
                  <a:srgbClr val="0033CC"/>
                </a:solidFill>
                <a:cs typeface="TH Niramit AS" pitchFamily="2" charset="-34"/>
              </a:rPr>
              <a:t> </a:t>
            </a:r>
            <a:r>
              <a:rPr lang="th-TH" sz="1800" b="1" dirty="0" smtClean="0">
                <a:solidFill>
                  <a:srgbClr val="0033CC"/>
                </a:solidFill>
                <a:cs typeface="TH Niramit AS" pitchFamily="2" charset="-34"/>
              </a:rPr>
              <a:t> เครือข่ายวิจัยนานาชาติ</a:t>
            </a:r>
            <a:r>
              <a:rPr lang="en-US" sz="1800" b="1" dirty="0" smtClean="0">
                <a:solidFill>
                  <a:srgbClr val="0033CC"/>
                </a:solidFill>
                <a:cs typeface="TH Niramit AS" pitchFamily="2" charset="-34"/>
              </a:rPr>
              <a:t> </a:t>
            </a:r>
            <a:r>
              <a:rPr lang="th-TH" sz="1800" b="1" dirty="0" smtClean="0">
                <a:solidFill>
                  <a:srgbClr val="0033CC"/>
                </a:solidFill>
                <a:cs typeface="TH Niramit AS" pitchFamily="2" charset="-34"/>
              </a:rPr>
              <a:t>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th-TH" sz="1800" b="1" dirty="0" smtClean="0">
                <a:solidFill>
                  <a:srgbClr val="0033CC"/>
                </a:solidFill>
                <a:cs typeface="TH Niramit AS" pitchFamily="2" charset="-34"/>
                <a:sym typeface="Wingdings 2" pitchFamily="18" charset="2"/>
              </a:rPr>
              <a:t></a:t>
            </a:r>
            <a:r>
              <a:rPr lang="th-TH" sz="1800" b="1" dirty="0" smtClean="0">
                <a:solidFill>
                  <a:srgbClr val="0033CC"/>
                </a:solidFill>
                <a:cs typeface="TH Niramit AS" pitchFamily="2" charset="-34"/>
              </a:rPr>
              <a:t> ร่วมมือกับสถาบันวิจัย / มหาวิทยาลัยทั้งในและต่างประเทศ</a:t>
            </a:r>
          </a:p>
        </p:txBody>
      </p:sp>
      <p:sp>
        <p:nvSpPr>
          <p:cNvPr id="2061" name="AutoShape 16"/>
          <p:cNvSpPr>
            <a:spLocks noChangeArrowheads="1"/>
          </p:cNvSpPr>
          <p:nvPr/>
        </p:nvSpPr>
        <p:spPr bwMode="auto">
          <a:xfrm>
            <a:off x="4330700" y="2606675"/>
            <a:ext cx="431800" cy="431800"/>
          </a:xfrm>
          <a:prstGeom prst="upDownArrow">
            <a:avLst>
              <a:gd name="adj1" fmla="val 50000"/>
              <a:gd name="adj2" fmla="val 20000"/>
            </a:avLst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62" name="AutoShape 18"/>
          <p:cNvSpPr>
            <a:spLocks noChangeArrowheads="1"/>
          </p:cNvSpPr>
          <p:nvPr/>
        </p:nvSpPr>
        <p:spPr bwMode="auto">
          <a:xfrm>
            <a:off x="4440782" y="4697168"/>
            <a:ext cx="430212" cy="431800"/>
          </a:xfrm>
          <a:prstGeom prst="upDownArrow">
            <a:avLst>
              <a:gd name="adj1" fmla="val 50000"/>
              <a:gd name="adj2" fmla="val 20000"/>
            </a:avLst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63" name="AutoShape 19"/>
          <p:cNvSpPr>
            <a:spLocks noChangeArrowheads="1"/>
          </p:cNvSpPr>
          <p:nvPr/>
        </p:nvSpPr>
        <p:spPr bwMode="auto">
          <a:xfrm rot="5400000">
            <a:off x="6240463" y="3586163"/>
            <a:ext cx="431800" cy="431800"/>
          </a:xfrm>
          <a:prstGeom prst="upDownArrow">
            <a:avLst>
              <a:gd name="adj1" fmla="val 50000"/>
              <a:gd name="adj2" fmla="val 21618"/>
            </a:avLst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64" name="AutoShape 20"/>
          <p:cNvSpPr>
            <a:spLocks noChangeArrowheads="1"/>
          </p:cNvSpPr>
          <p:nvPr/>
        </p:nvSpPr>
        <p:spPr bwMode="auto">
          <a:xfrm rot="5400000">
            <a:off x="2610644" y="3574257"/>
            <a:ext cx="431800" cy="430212"/>
          </a:xfrm>
          <a:prstGeom prst="upDownArrow">
            <a:avLst>
              <a:gd name="adj1" fmla="val 50000"/>
              <a:gd name="adj2" fmla="val 21618"/>
            </a:avLst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65" name="AutoShape 27"/>
          <p:cNvSpPr>
            <a:spLocks noChangeArrowheads="1"/>
          </p:cNvSpPr>
          <p:nvPr/>
        </p:nvSpPr>
        <p:spPr bwMode="auto">
          <a:xfrm>
            <a:off x="3278188" y="5562600"/>
            <a:ext cx="282575" cy="220663"/>
          </a:xfrm>
          <a:prstGeom prst="rightArrow">
            <a:avLst>
              <a:gd name="adj1" fmla="val 50000"/>
              <a:gd name="adj2" fmla="val 33366"/>
            </a:avLst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66" name="AutoShape 30"/>
          <p:cNvSpPr>
            <a:spLocks noChangeArrowheads="1"/>
          </p:cNvSpPr>
          <p:nvPr/>
        </p:nvSpPr>
        <p:spPr bwMode="auto">
          <a:xfrm>
            <a:off x="4284663" y="5567363"/>
            <a:ext cx="288925" cy="215900"/>
          </a:xfrm>
          <a:prstGeom prst="rightArrow">
            <a:avLst>
              <a:gd name="adj1" fmla="val 50000"/>
              <a:gd name="adj2" fmla="val 33272"/>
            </a:avLst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67" name="AutoShape 31"/>
          <p:cNvSpPr>
            <a:spLocks noChangeArrowheads="1"/>
          </p:cNvSpPr>
          <p:nvPr/>
        </p:nvSpPr>
        <p:spPr bwMode="auto">
          <a:xfrm>
            <a:off x="5486400" y="5573713"/>
            <a:ext cx="287338" cy="215900"/>
          </a:xfrm>
          <a:prstGeom prst="rightArrow">
            <a:avLst>
              <a:gd name="adj1" fmla="val 50000"/>
              <a:gd name="adj2" fmla="val 33272"/>
            </a:avLst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68" name="AutoShape 34"/>
          <p:cNvSpPr>
            <a:spLocks noChangeArrowheads="1"/>
          </p:cNvSpPr>
          <p:nvPr/>
        </p:nvSpPr>
        <p:spPr bwMode="auto">
          <a:xfrm rot="1416387">
            <a:off x="7164388" y="2781300"/>
            <a:ext cx="503237" cy="360363"/>
          </a:xfrm>
          <a:prstGeom prst="triangle">
            <a:avLst>
              <a:gd name="adj" fmla="val 50000"/>
            </a:avLst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69" name="AutoShape 36"/>
          <p:cNvSpPr>
            <a:spLocks noChangeArrowheads="1"/>
          </p:cNvSpPr>
          <p:nvPr/>
        </p:nvSpPr>
        <p:spPr bwMode="auto">
          <a:xfrm rot="-8767537">
            <a:off x="7018338" y="5159375"/>
            <a:ext cx="506412" cy="358775"/>
          </a:xfrm>
          <a:prstGeom prst="triangle">
            <a:avLst>
              <a:gd name="adj" fmla="val 50000"/>
            </a:avLst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70" name="AutoShape 37"/>
          <p:cNvSpPr>
            <a:spLocks noChangeArrowheads="1"/>
          </p:cNvSpPr>
          <p:nvPr/>
        </p:nvSpPr>
        <p:spPr bwMode="auto">
          <a:xfrm rot="259175">
            <a:off x="7442200" y="4149725"/>
            <a:ext cx="506413" cy="358775"/>
          </a:xfrm>
          <a:prstGeom prst="triangle">
            <a:avLst>
              <a:gd name="adj" fmla="val 50000"/>
            </a:avLst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71" name="AutoShape 38"/>
          <p:cNvSpPr>
            <a:spLocks noChangeArrowheads="1"/>
          </p:cNvSpPr>
          <p:nvPr/>
        </p:nvSpPr>
        <p:spPr bwMode="auto">
          <a:xfrm rot="-4442571">
            <a:off x="6011070" y="1916906"/>
            <a:ext cx="506412" cy="358775"/>
          </a:xfrm>
          <a:prstGeom prst="triangle">
            <a:avLst>
              <a:gd name="adj" fmla="val 50000"/>
            </a:avLst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72" name="AutoShape 39"/>
          <p:cNvSpPr>
            <a:spLocks noChangeArrowheads="1"/>
          </p:cNvSpPr>
          <p:nvPr/>
        </p:nvSpPr>
        <p:spPr bwMode="auto">
          <a:xfrm rot="-8806553">
            <a:off x="1154113" y="2790825"/>
            <a:ext cx="450850" cy="422275"/>
          </a:xfrm>
          <a:prstGeom prst="triangle">
            <a:avLst>
              <a:gd name="adj" fmla="val 50000"/>
            </a:avLst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73" name="AutoShape 40"/>
          <p:cNvSpPr>
            <a:spLocks noChangeArrowheads="1"/>
          </p:cNvSpPr>
          <p:nvPr/>
        </p:nvSpPr>
        <p:spPr bwMode="auto">
          <a:xfrm rot="3832061">
            <a:off x="2480469" y="1762919"/>
            <a:ext cx="506413" cy="358775"/>
          </a:xfrm>
          <a:prstGeom prst="triangle">
            <a:avLst>
              <a:gd name="adj" fmla="val 50000"/>
            </a:avLst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74" name="AutoShape 41"/>
          <p:cNvSpPr>
            <a:spLocks noChangeArrowheads="1"/>
          </p:cNvSpPr>
          <p:nvPr/>
        </p:nvSpPr>
        <p:spPr bwMode="auto">
          <a:xfrm rot="8696704">
            <a:off x="1309688" y="5094288"/>
            <a:ext cx="450850" cy="422275"/>
          </a:xfrm>
          <a:prstGeom prst="triangle">
            <a:avLst>
              <a:gd name="adj" fmla="val 50000"/>
            </a:avLst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75" name="AutoShape 42"/>
          <p:cNvSpPr>
            <a:spLocks noChangeArrowheads="1"/>
          </p:cNvSpPr>
          <p:nvPr/>
        </p:nvSpPr>
        <p:spPr bwMode="auto">
          <a:xfrm rot="-578833">
            <a:off x="881063" y="4221163"/>
            <a:ext cx="450850" cy="422275"/>
          </a:xfrm>
          <a:prstGeom prst="triangle">
            <a:avLst>
              <a:gd name="adj" fmla="val 50000"/>
            </a:avLst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172" name="TextBox 1"/>
          <p:cNvSpPr txBox="1">
            <a:spLocks noChangeArrowheads="1"/>
          </p:cNvSpPr>
          <p:nvPr/>
        </p:nvSpPr>
        <p:spPr bwMode="auto">
          <a:xfrm>
            <a:off x="3707903" y="3224213"/>
            <a:ext cx="235793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rgbClr val="800000"/>
                </a:solidFill>
                <a:latin typeface="TH Niramit AS" pitchFamily="2" charset="-34"/>
                <a:ea typeface="MS PGothic" pitchFamily="34" charset="-128"/>
                <a:cs typeface="TH Niramit AS" pitchFamily="2" charset="-34"/>
              </a:rPr>
              <a:t>       สกว.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 2" pitchFamily="18" charset="2"/>
              <a:buChar char=""/>
            </a:pPr>
            <a:r>
              <a:rPr lang="th-TH" altLang="th-TH" sz="2000" b="1" dirty="0">
                <a:solidFill>
                  <a:srgbClr val="0033CC"/>
                </a:solidFill>
                <a:latin typeface="TH Niramit AS" pitchFamily="2" charset="-34"/>
                <a:ea typeface="MS PGothic" pitchFamily="34" charset="-128"/>
                <a:cs typeface="TH Niramit AS" pitchFamily="2" charset="-34"/>
              </a:rPr>
              <a:t>สนับสนุนทุนวิจัย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 typeface="Wingdings 2" pitchFamily="18" charset="2"/>
              <a:buChar char=""/>
            </a:pPr>
            <a:r>
              <a:rPr lang="th-TH" altLang="th-TH" sz="2000" b="1" dirty="0">
                <a:solidFill>
                  <a:srgbClr val="0033CC"/>
                </a:solidFill>
                <a:latin typeface="TH Niramit AS" pitchFamily="2" charset="-34"/>
                <a:ea typeface="MS PGothic" pitchFamily="34" charset="-128"/>
                <a:cs typeface="TH Niramit AS" pitchFamily="2" charset="-34"/>
              </a:rPr>
              <a:t>บริหารงานวิจัย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th-TH" altLang="th-TH" sz="2000" b="1" dirty="0">
              <a:solidFill>
                <a:srgbClr val="0033CC"/>
              </a:solidFill>
              <a:latin typeface="TH Niramit AS" pitchFamily="2" charset="-34"/>
              <a:ea typeface="MS PGothic" pitchFamily="34" charset="-128"/>
              <a:cs typeface="TH Niramit AS" pitchFamily="2" charset="-34"/>
            </a:endParaRPr>
          </a:p>
        </p:txBody>
      </p:sp>
      <p:sp>
        <p:nvSpPr>
          <p:cNvPr id="6173" name="TextBox 2"/>
          <p:cNvSpPr txBox="1">
            <a:spLocks noChangeArrowheads="1"/>
          </p:cNvSpPr>
          <p:nvPr/>
        </p:nvSpPr>
        <p:spPr bwMode="auto">
          <a:xfrm>
            <a:off x="-2478088" y="3051175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th-TH" sz="2800">
              <a:ea typeface="MS PGothic" pitchFamily="34" charset="-128"/>
            </a:endParaRPr>
          </a:p>
        </p:txBody>
      </p:sp>
      <p:graphicFrame>
        <p:nvGraphicFramePr>
          <p:cNvPr id="6174" name="Object 2"/>
          <p:cNvGraphicFramePr>
            <a:graphicFrameLocks noChangeAspect="1"/>
          </p:cNvGraphicFramePr>
          <p:nvPr/>
        </p:nvGraphicFramePr>
        <p:xfrm>
          <a:off x="7651750" y="188913"/>
          <a:ext cx="1241425" cy="186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Photo Editor Photo" r:id="rId3" imgW="7763959" imgH="12917703" progId="MSPhotoEd.3">
                  <p:embed/>
                </p:oleObj>
              </mc:Choice>
              <mc:Fallback>
                <p:oleObj name="Photo Editor Photo" r:id="rId3" imgW="7763959" imgH="1291770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1750" y="188913"/>
                        <a:ext cx="1241425" cy="186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9318F-7DBC-41C8-82AC-08D4C93CAD15}" type="slidenum">
              <a:rPr lang="en-US" smtClean="0"/>
              <a:pPr>
                <a:defRPr/>
              </a:pPr>
              <a:t>5</a:t>
            </a:fld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85303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ChangeArrowheads="1"/>
          </p:cNvSpPr>
          <p:nvPr/>
        </p:nvSpPr>
        <p:spPr bwMode="auto">
          <a:xfrm>
            <a:off x="0" y="-66675"/>
            <a:ext cx="914400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en-US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แผนผังโครงสร้างของสำนักงานกองทุนสนับสนุนการวิจัย</a:t>
            </a:r>
            <a:endParaRPr lang="th-TH" altLang="en-US" u="sng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H SarabunPSK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835150" y="1241425"/>
            <a:ext cx="0" cy="21590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ＭＳ Ｐゴシック" charset="0"/>
              <a:cs typeface="TH SarabunPSK" panose="020B0500040200020003" pitchFamily="34" charset="-34"/>
            </a:endParaRP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468313" y="2852739"/>
            <a:ext cx="0" cy="3453796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ＭＳ Ｐゴシック" charset="0"/>
              <a:cs typeface="TH SarabunPSK" panose="020B0500040200020003" pitchFamily="34" charset="-34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H="1">
            <a:off x="2843213" y="3213100"/>
            <a:ext cx="0" cy="312818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ＭＳ Ｐゴシック" charset="0"/>
              <a:cs typeface="TH SarabunPSK" panose="020B0500040200020003" pitchFamily="34" charset="-34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2843213" y="5157192"/>
            <a:ext cx="215900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ＭＳ Ｐゴシック" charset="0"/>
              <a:cs typeface="TH SarabunPSK" panose="020B0500040200020003" pitchFamily="34" charset="-34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2843213" y="4365625"/>
            <a:ext cx="503237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ＭＳ Ｐゴシック" charset="0"/>
              <a:cs typeface="TH SarabunPSK" panose="020B0500040200020003" pitchFamily="34" charset="-34"/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2843213" y="3644900"/>
            <a:ext cx="503237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ＭＳ Ｐゴシック" charset="0"/>
              <a:cs typeface="TH SarabunPSK" panose="020B0500040200020003" pitchFamily="34" charset="-34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749300" y="515938"/>
            <a:ext cx="2286000" cy="719137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ＭＳ Ｐゴシック" pitchFamily="-84" charset="-128"/>
                <a:cs typeface="TH SarabunPSK" pitchFamily="34" charset="-34"/>
              </a:rPr>
              <a:t>คณะกรรมการนโยบายกองทุนสนับสนุนการวิจัย</a:t>
            </a: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6372225" y="476672"/>
            <a:ext cx="2286000" cy="792163"/>
          </a:xfrm>
          <a:prstGeom prst="flowChartAlternateProcess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ＭＳ Ｐゴシック" pitchFamily="-84" charset="-128"/>
                <a:cs typeface="TH SarabunPSK" pitchFamily="34" charset="-34"/>
              </a:rPr>
              <a:t>คณะกรรมการติดตามและประเมินผลการสนับสนุนการวิจัย</a:t>
            </a:r>
            <a:endParaRPr kumimoji="0" lang="th-TH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ＭＳ Ｐゴシック" pitchFamily="-84" charset="-128"/>
              <a:cs typeface="TH SarabunPSK" panose="020B0500040200020003" pitchFamily="34" charset="-34"/>
            </a:endParaRPr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513722" y="1412875"/>
            <a:ext cx="2665412" cy="457200"/>
          </a:xfrm>
          <a:prstGeom prst="flowChartAlternateProcess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0" tIns="0" rIns="0" bIns="0" anchor="ctr" anchorCtr="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ＭＳ Ｐゴシック" pitchFamily="-84" charset="-128"/>
                <a:cs typeface="TH SarabunPSK" pitchFamily="34" charset="-34"/>
              </a:rPr>
              <a:t>คณะกรรมการตรวจสอบการดำเนินงาน</a:t>
            </a:r>
            <a:endParaRPr kumimoji="0" lang="th-TH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ＭＳ Ｐゴシック" pitchFamily="-84" charset="-128"/>
              <a:cs typeface="TH SarabunPSK" pitchFamily="34" charset="-34"/>
            </a:endParaRPr>
          </a:p>
        </p:txBody>
      </p:sp>
      <p:sp>
        <p:nvSpPr>
          <p:cNvPr id="16" name="AutoShape 16"/>
          <p:cNvSpPr>
            <a:spLocks noChangeArrowheads="1"/>
          </p:cNvSpPr>
          <p:nvPr/>
        </p:nvSpPr>
        <p:spPr bwMode="auto">
          <a:xfrm>
            <a:off x="3779838" y="1196752"/>
            <a:ext cx="1600200" cy="457200"/>
          </a:xfrm>
          <a:prstGeom prst="flowChartAlternateProcess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ＭＳ Ｐゴシック" pitchFamily="-84" charset="-128"/>
                <a:cs typeface="TH SarabunPSK" pitchFamily="34" charset="-34"/>
              </a:rPr>
              <a:t>ผู้อำนวยการ</a:t>
            </a:r>
            <a:r>
              <a:rPr kumimoji="0" lang="en-US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ＭＳ Ｐゴシック" pitchFamily="-84" charset="-128"/>
                <a:cs typeface="TH SarabunPSK" pitchFamily="34" charset="-34"/>
              </a:rPr>
              <a:t> </a:t>
            </a:r>
            <a:endParaRPr kumimoji="0" lang="th-TH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ＭＳ Ｐゴシック" pitchFamily="-84" charset="-128"/>
              <a:cs typeface="TH SarabunPSK" pitchFamily="34" charset="-34"/>
            </a:endParaRPr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6156325" y="1773238"/>
            <a:ext cx="1600200" cy="431800"/>
          </a:xfrm>
          <a:prstGeom prst="flowChartAlternateProcess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ＭＳ Ｐゴシック" pitchFamily="-84" charset="-128"/>
                <a:cs typeface="TH SarabunPSK" pitchFamily="34" charset="-34"/>
              </a:rPr>
              <a:t>รองผู้อำนวยการ </a:t>
            </a:r>
            <a:endParaRPr kumimoji="0" lang="th-TH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ＭＳ Ｐゴシック" pitchFamily="-84" charset="-128"/>
              <a:cs typeface="TH SarabunPSK" panose="020B0500040200020003" pitchFamily="34" charset="-34"/>
            </a:endParaRP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3059113" y="3356992"/>
            <a:ext cx="3897312" cy="50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tIns="0" rIns="0" bIns="0" anchor="ctr" anchorCtr="0"/>
          <a:lstStyle>
            <a:defPPr>
              <a:defRPr lang="en-US"/>
            </a:defPPr>
            <a:lvl1pPr marR="0" lvl="0" indent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MS PGothic" pitchFamily="34" charset="-128"/>
                <a:cs typeface="TH SarabunPSK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latin typeface="Constantia" pitchFamily="18" charset="0"/>
                <a:cs typeface="Browall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latin typeface="Constantia" pitchFamily="18" charset="0"/>
                <a:cs typeface="Browall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latin typeface="Constantia" pitchFamily="18" charset="0"/>
                <a:cs typeface="Browall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latin typeface="Constantia" pitchFamily="18" charset="0"/>
                <a:cs typeface="Browall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latin typeface="Constantia" pitchFamily="18" charset="0"/>
                <a:cs typeface="Browall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latin typeface="Constantia" pitchFamily="18" charset="0"/>
                <a:cs typeface="Browall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latin typeface="Constantia" pitchFamily="18" charset="0"/>
                <a:cs typeface="Browall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latin typeface="Constantia" pitchFamily="18" charset="0"/>
                <a:cs typeface="Browallia New" pitchFamily="34" charset="-34"/>
              </a:defRPr>
            </a:lvl9pPr>
          </a:lstStyle>
          <a:p>
            <a:r>
              <a:rPr lang="th-TH" altLang="en-US" sz="2400" dirty="0"/>
              <a:t>ฝ่ายวิชาการ</a:t>
            </a:r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3059112" y="3897128"/>
            <a:ext cx="3897313" cy="684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tIns="0" rIns="0" bIns="0" anchor="ctr" anchorCtr="0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โครงการปริญญาเอกกาญจนาภิเษก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 </a:t>
            </a:r>
            <a:r>
              <a:rPr kumimoji="0" lang="th-TH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(คปก.)</a:t>
            </a:r>
            <a:endParaRPr kumimoji="0" lang="th-TH" altLang="en-US" sz="4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itchFamily="34" charset="-34"/>
              <a:ea typeface="MS PGothic" pitchFamily="34" charset="-128"/>
              <a:cs typeface="TH SarabunPSK" pitchFamily="34" charset="-34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3059111" y="4652491"/>
            <a:ext cx="3889375" cy="720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tIns="0" rIns="0" bIns="0" anchor="ctr" anchorCtr="0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โครงการพัฒนานักวิจัยและงานวิจัยเพื่ออุตสาหกรรม (พวอ.)</a:t>
            </a:r>
            <a:endParaRPr kumimoji="0" lang="th-TH" altLang="en-US" sz="4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itchFamily="34" charset="-34"/>
              <a:ea typeface="MS PGothic" pitchFamily="34" charset="-128"/>
              <a:cs typeface="TH SarabunPSK" pitchFamily="34" charset="-34"/>
            </a:endParaRPr>
          </a:p>
        </p:txBody>
      </p:sp>
      <p:sp>
        <p:nvSpPr>
          <p:cNvPr id="31" name="Line 32"/>
          <p:cNvSpPr>
            <a:spLocks noChangeShapeType="1"/>
          </p:cNvSpPr>
          <p:nvPr/>
        </p:nvSpPr>
        <p:spPr bwMode="auto">
          <a:xfrm>
            <a:off x="468313" y="3644900"/>
            <a:ext cx="360362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ＭＳ Ｐゴシック" charset="0"/>
              <a:cs typeface="TH SarabunPSK" panose="020B0500040200020003" pitchFamily="34" charset="-34"/>
            </a:endParaRPr>
          </a:p>
        </p:txBody>
      </p:sp>
      <p:sp>
        <p:nvSpPr>
          <p:cNvPr id="32" name="Line 33"/>
          <p:cNvSpPr>
            <a:spLocks noChangeShapeType="1"/>
          </p:cNvSpPr>
          <p:nvPr/>
        </p:nvSpPr>
        <p:spPr bwMode="auto">
          <a:xfrm>
            <a:off x="468313" y="4293096"/>
            <a:ext cx="360362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ＭＳ Ｐゴシック" charset="0"/>
              <a:cs typeface="TH SarabunPSK" panose="020B0500040200020003" pitchFamily="34" charset="-34"/>
            </a:endParaRPr>
          </a:p>
        </p:txBody>
      </p:sp>
      <p:sp>
        <p:nvSpPr>
          <p:cNvPr id="33" name="Line 34"/>
          <p:cNvSpPr>
            <a:spLocks noChangeShapeType="1"/>
          </p:cNvSpPr>
          <p:nvPr/>
        </p:nvSpPr>
        <p:spPr bwMode="auto">
          <a:xfrm>
            <a:off x="468313" y="4797425"/>
            <a:ext cx="360362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ＭＳ Ｐゴシック" charset="0"/>
              <a:cs typeface="TH SarabunPSK" panose="020B0500040200020003" pitchFamily="34" charset="-34"/>
            </a:endParaRPr>
          </a:p>
        </p:txBody>
      </p:sp>
      <p:sp>
        <p:nvSpPr>
          <p:cNvPr id="34" name="Line 35"/>
          <p:cNvSpPr>
            <a:spLocks noChangeShapeType="1"/>
          </p:cNvSpPr>
          <p:nvPr/>
        </p:nvSpPr>
        <p:spPr bwMode="auto">
          <a:xfrm>
            <a:off x="468313" y="5300663"/>
            <a:ext cx="360362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ＭＳ Ｐゴシック" charset="0"/>
              <a:cs typeface="TH SarabunPSK" panose="020B0500040200020003" pitchFamily="34" charset="-34"/>
            </a:endParaRPr>
          </a:p>
        </p:txBody>
      </p:sp>
      <p:sp>
        <p:nvSpPr>
          <p:cNvPr id="35" name="Line 36"/>
          <p:cNvSpPr>
            <a:spLocks noChangeShapeType="1"/>
          </p:cNvSpPr>
          <p:nvPr/>
        </p:nvSpPr>
        <p:spPr bwMode="auto">
          <a:xfrm>
            <a:off x="468313" y="5758416"/>
            <a:ext cx="360362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ＭＳ Ｐゴシック" charset="0"/>
              <a:cs typeface="TH SarabunPSK" panose="020B0500040200020003" pitchFamily="34" charset="-34"/>
            </a:endParaRPr>
          </a:p>
        </p:txBody>
      </p:sp>
      <p:sp>
        <p:nvSpPr>
          <p:cNvPr id="36" name="Line 37"/>
          <p:cNvSpPr>
            <a:spLocks noChangeShapeType="1"/>
          </p:cNvSpPr>
          <p:nvPr/>
        </p:nvSpPr>
        <p:spPr bwMode="auto">
          <a:xfrm>
            <a:off x="468313" y="6306535"/>
            <a:ext cx="360362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ＭＳ Ｐゴシック" charset="0"/>
              <a:cs typeface="TH SarabunPSK" panose="020B0500040200020003" pitchFamily="34" charset="-34"/>
            </a:endParaRPr>
          </a:p>
        </p:txBody>
      </p:sp>
      <p:sp>
        <p:nvSpPr>
          <p:cNvPr id="37" name="Line 38"/>
          <p:cNvSpPr>
            <a:spLocks noChangeShapeType="1"/>
          </p:cNvSpPr>
          <p:nvPr/>
        </p:nvSpPr>
        <p:spPr bwMode="auto">
          <a:xfrm>
            <a:off x="4572000" y="1989138"/>
            <a:ext cx="1584325" cy="0"/>
          </a:xfrm>
          <a:prstGeom prst="line">
            <a:avLst/>
          </a:prstGeom>
          <a:ln w="19050"/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ＭＳ Ｐゴシック" charset="0"/>
              <a:cs typeface="TH SarabunPSK" panose="020B0500040200020003" pitchFamily="34" charset="-34"/>
            </a:endParaRPr>
          </a:p>
        </p:txBody>
      </p:sp>
      <p:sp>
        <p:nvSpPr>
          <p:cNvPr id="38" name="Line 39"/>
          <p:cNvSpPr>
            <a:spLocks noChangeShapeType="1"/>
          </p:cNvSpPr>
          <p:nvPr/>
        </p:nvSpPr>
        <p:spPr bwMode="auto">
          <a:xfrm>
            <a:off x="2555875" y="2205038"/>
            <a:ext cx="2016125" cy="0"/>
          </a:xfrm>
          <a:prstGeom prst="line">
            <a:avLst/>
          </a:prstGeom>
          <a:ln w="19050">
            <a:prstDash val="dash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ＭＳ Ｐゴシック" charset="0"/>
              <a:cs typeface="TH SarabunPSK" panose="020B0500040200020003" pitchFamily="34" charset="-34"/>
            </a:endParaRPr>
          </a:p>
        </p:txBody>
      </p:sp>
      <p:sp>
        <p:nvSpPr>
          <p:cNvPr id="39" name="Line 40"/>
          <p:cNvSpPr>
            <a:spLocks noChangeShapeType="1"/>
          </p:cNvSpPr>
          <p:nvPr/>
        </p:nvSpPr>
        <p:spPr bwMode="auto">
          <a:xfrm>
            <a:off x="1835150" y="1871663"/>
            <a:ext cx="0" cy="144462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ＭＳ Ｐゴシック" charset="0"/>
              <a:cs typeface="TH SarabunPSK" panose="020B0500040200020003" pitchFamily="34" charset="-34"/>
            </a:endParaRPr>
          </a:p>
        </p:txBody>
      </p:sp>
      <p:sp>
        <p:nvSpPr>
          <p:cNvPr id="42" name="AutoShape 45"/>
          <p:cNvSpPr>
            <a:spLocks noChangeArrowheads="1"/>
          </p:cNvSpPr>
          <p:nvPr/>
        </p:nvSpPr>
        <p:spPr bwMode="auto">
          <a:xfrm>
            <a:off x="6948488" y="2708275"/>
            <a:ext cx="1800225" cy="504825"/>
          </a:xfrm>
          <a:prstGeom prst="roundRect">
            <a:avLst>
              <a:gd name="adj" fmla="val 16667"/>
            </a:avLst>
          </a:prstGeom>
          <a:solidFill>
            <a:srgbClr val="008000">
              <a:alpha val="60000"/>
            </a:srgb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กลุ่มภารกิจอำนวยการ</a:t>
            </a:r>
            <a:endParaRPr kumimoji="0" lang="th-TH" alt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H SarabunPSK" panose="020B0500040200020003" pitchFamily="34" charset="-34"/>
              <a:ea typeface="ＭＳ Ｐゴシック" pitchFamily="34" charset="-128"/>
              <a:cs typeface="TH SarabunPSK" panose="020B0500040200020003" pitchFamily="34" charset="-34"/>
            </a:endParaRPr>
          </a:p>
        </p:txBody>
      </p:sp>
      <p:sp>
        <p:nvSpPr>
          <p:cNvPr id="43" name="AutoShape 46"/>
          <p:cNvSpPr>
            <a:spLocks noChangeArrowheads="1"/>
          </p:cNvSpPr>
          <p:nvPr/>
        </p:nvSpPr>
        <p:spPr bwMode="auto">
          <a:xfrm>
            <a:off x="4716463" y="2708275"/>
            <a:ext cx="1800225" cy="504825"/>
          </a:xfrm>
          <a:prstGeom prst="roundRect">
            <a:avLst>
              <a:gd name="adj" fmla="val 16667"/>
            </a:avLst>
          </a:prstGeom>
          <a:solidFill>
            <a:srgbClr val="008000">
              <a:alpha val="60000"/>
            </a:srgb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altLang="ko-KR" sz="1600" b="1" kern="0" dirty="0">
                <a:solidFill>
                  <a:srgbClr val="FFFF99"/>
                </a:solidFill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กลุ่มภารกิจขับเคลื่อนยุทธศาสตร์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altLang="ko-KR" sz="1600" b="1" kern="0" dirty="0">
                <a:solidFill>
                  <a:srgbClr val="FFFF99"/>
                </a:solidFill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และภารกิจพิเศษ</a:t>
            </a:r>
            <a:endParaRPr lang="th-TH" altLang="en-US" sz="1600" b="1" kern="0" dirty="0">
              <a:solidFill>
                <a:srgbClr val="FFFF99"/>
              </a:solidFill>
              <a:latin typeface="TH SarabunPSK" panose="020B0500040200020003" pitchFamily="34" charset="-34"/>
              <a:ea typeface="ＭＳ Ｐゴシック" pitchFamily="34" charset="-128"/>
              <a:cs typeface="TH SarabunPSK" panose="020B0500040200020003" pitchFamily="34" charset="-34"/>
            </a:endParaRPr>
          </a:p>
        </p:txBody>
      </p:sp>
      <p:sp>
        <p:nvSpPr>
          <p:cNvPr id="44" name="AutoShape 47"/>
          <p:cNvSpPr>
            <a:spLocks noChangeArrowheads="1"/>
          </p:cNvSpPr>
          <p:nvPr/>
        </p:nvSpPr>
        <p:spPr bwMode="auto">
          <a:xfrm>
            <a:off x="2484438" y="2708275"/>
            <a:ext cx="1800225" cy="504825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กลุ่มภารกิจวิจัยพื้นฐาน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และผลิตนักวิจัย</a:t>
            </a:r>
            <a:endParaRPr kumimoji="0" lang="th-TH" alt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H SarabunPSK" panose="020B0500040200020003" pitchFamily="34" charset="-34"/>
              <a:ea typeface="ＭＳ Ｐゴシック" pitchFamily="34" charset="-128"/>
              <a:cs typeface="TH SarabunPSK" panose="020B0500040200020003" pitchFamily="34" charset="-34"/>
            </a:endParaRPr>
          </a:p>
        </p:txBody>
      </p:sp>
      <p:sp>
        <p:nvSpPr>
          <p:cNvPr id="45" name="Line 49"/>
          <p:cNvSpPr>
            <a:spLocks noChangeShapeType="1"/>
          </p:cNvSpPr>
          <p:nvPr/>
        </p:nvSpPr>
        <p:spPr bwMode="auto">
          <a:xfrm>
            <a:off x="1116013" y="2492375"/>
            <a:ext cx="6696075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ＭＳ Ｐゴシック" charset="0"/>
              <a:cs typeface="TH SarabunPSK" panose="020B0500040200020003" pitchFamily="34" charset="-34"/>
            </a:endParaRPr>
          </a:p>
        </p:txBody>
      </p:sp>
      <p:sp>
        <p:nvSpPr>
          <p:cNvPr id="46" name="Line 50"/>
          <p:cNvSpPr>
            <a:spLocks noChangeShapeType="1"/>
          </p:cNvSpPr>
          <p:nvPr/>
        </p:nvSpPr>
        <p:spPr bwMode="auto">
          <a:xfrm>
            <a:off x="1116013" y="2492375"/>
            <a:ext cx="0" cy="2159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ＭＳ Ｐゴシック" charset="0"/>
              <a:cs typeface="TH SarabunPSK" panose="020B0500040200020003" pitchFamily="34" charset="-34"/>
            </a:endParaRPr>
          </a:p>
        </p:txBody>
      </p:sp>
      <p:sp>
        <p:nvSpPr>
          <p:cNvPr id="47" name="Line 51"/>
          <p:cNvSpPr>
            <a:spLocks noChangeShapeType="1"/>
          </p:cNvSpPr>
          <p:nvPr/>
        </p:nvSpPr>
        <p:spPr bwMode="auto">
          <a:xfrm>
            <a:off x="3276600" y="2492375"/>
            <a:ext cx="0" cy="2159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ＭＳ Ｐゴシック" charset="0"/>
              <a:cs typeface="TH SarabunPSK" panose="020B0500040200020003" pitchFamily="34" charset="-34"/>
            </a:endParaRPr>
          </a:p>
        </p:txBody>
      </p:sp>
      <p:sp>
        <p:nvSpPr>
          <p:cNvPr id="48" name="Line 52"/>
          <p:cNvSpPr>
            <a:spLocks noChangeShapeType="1"/>
          </p:cNvSpPr>
          <p:nvPr/>
        </p:nvSpPr>
        <p:spPr bwMode="auto">
          <a:xfrm>
            <a:off x="5508625" y="2492375"/>
            <a:ext cx="0" cy="2159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ＭＳ Ｐゴシック" charset="0"/>
              <a:cs typeface="TH SarabunPSK" panose="020B0500040200020003" pitchFamily="34" charset="-34"/>
            </a:endParaRPr>
          </a:p>
        </p:txBody>
      </p:sp>
      <p:sp>
        <p:nvSpPr>
          <p:cNvPr id="49" name="Line 53"/>
          <p:cNvSpPr>
            <a:spLocks noChangeShapeType="1"/>
          </p:cNvSpPr>
          <p:nvPr/>
        </p:nvSpPr>
        <p:spPr bwMode="auto">
          <a:xfrm>
            <a:off x="7812088" y="2492375"/>
            <a:ext cx="0" cy="21590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ＭＳ Ｐゴシック" charset="0"/>
              <a:cs typeface="TH SarabunPSK" panose="020B0500040200020003" pitchFamily="34" charset="-34"/>
            </a:endParaRPr>
          </a:p>
        </p:txBody>
      </p:sp>
      <p:sp>
        <p:nvSpPr>
          <p:cNvPr id="50" name="Text Box 54"/>
          <p:cNvSpPr txBox="1">
            <a:spLocks noChangeArrowheads="1"/>
          </p:cNvSpPr>
          <p:nvPr/>
        </p:nvSpPr>
        <p:spPr bwMode="auto">
          <a:xfrm>
            <a:off x="3059109" y="6021288"/>
            <a:ext cx="3889375" cy="50447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tIns="0" rIns="0" bIns="0" anchor="ctr" anchorCtr="0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หน่วยวิจัยมนุษยศาสตร์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 </a:t>
            </a:r>
            <a:endParaRPr kumimoji="0" lang="th-TH" altLang="en-US" sz="2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itchFamily="34" charset="-34"/>
              <a:ea typeface="MS PGothic" pitchFamily="34" charset="-128"/>
              <a:cs typeface="TH SarabunPSK" pitchFamily="34" charset="-34"/>
            </a:endParaRPr>
          </a:p>
        </p:txBody>
      </p:sp>
      <p:sp>
        <p:nvSpPr>
          <p:cNvPr id="60" name="AutoShape 48"/>
          <p:cNvSpPr>
            <a:spLocks noChangeArrowheads="1"/>
          </p:cNvSpPr>
          <p:nvPr/>
        </p:nvSpPr>
        <p:spPr bwMode="auto">
          <a:xfrm>
            <a:off x="250825" y="2708275"/>
            <a:ext cx="1800225" cy="504825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กลุ่มภารกิจวิจัยและพัฒนา</a:t>
            </a:r>
            <a:endParaRPr kumimoji="0" lang="th-TH" alt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H SarabunPSK" panose="020B0500040200020003" pitchFamily="34" charset="-34"/>
              <a:ea typeface="ＭＳ Ｐゴシック" pitchFamily="34" charset="-128"/>
              <a:cs typeface="TH SarabunPSK" panose="020B0500040200020003" pitchFamily="34" charset="-34"/>
            </a:endParaRPr>
          </a:p>
        </p:txBody>
      </p:sp>
      <p:sp>
        <p:nvSpPr>
          <p:cNvPr id="61" name="AutoShape 15"/>
          <p:cNvSpPr>
            <a:spLocks noChangeArrowheads="1"/>
          </p:cNvSpPr>
          <p:nvPr/>
        </p:nvSpPr>
        <p:spPr bwMode="auto">
          <a:xfrm>
            <a:off x="971550" y="2019300"/>
            <a:ext cx="1600200" cy="342900"/>
          </a:xfrm>
          <a:prstGeom prst="flowChartAlternateProcess">
            <a:avLst/>
          </a:prstGeom>
          <a:ln>
            <a:headEnd/>
            <a:tailEnd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 anchorCtr="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ＭＳ Ｐゴシック" pitchFamily="-84" charset="-128"/>
                <a:cs typeface="TH SarabunPSK" pitchFamily="34" charset="-34"/>
              </a:rPr>
              <a:t>งานตรวจสอบ</a:t>
            </a:r>
            <a:r>
              <a:rPr kumimoji="0" lang="th-TH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ＭＳ Ｐゴシック" pitchFamily="-84" charset="-128"/>
                <a:cs typeface="TH SarabunPSK" pitchFamily="34" charset="-34"/>
              </a:rPr>
              <a:t>ภายใน</a:t>
            </a:r>
            <a:endParaRPr kumimoji="0" lang="th-TH" altLang="ko-KR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ＭＳ Ｐゴシック" pitchFamily="-84" charset="-128"/>
              <a:cs typeface="TH SarabunPSK" pitchFamily="34" charset="-34"/>
            </a:endParaRPr>
          </a:p>
        </p:txBody>
      </p:sp>
      <p:cxnSp>
        <p:nvCxnSpPr>
          <p:cNvPr id="68" name="ตัวเชื่อมต่อหักมุม 67"/>
          <p:cNvCxnSpPr>
            <a:stCxn id="13" idx="3"/>
            <a:endCxn id="16" idx="0"/>
          </p:cNvCxnSpPr>
          <p:nvPr/>
        </p:nvCxnSpPr>
        <p:spPr>
          <a:xfrm>
            <a:off x="3035300" y="875507"/>
            <a:ext cx="1544638" cy="321245"/>
          </a:xfrm>
          <a:prstGeom prst="bentConnector2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ตัวเชื่อมต่อหักมุม 69"/>
          <p:cNvCxnSpPr>
            <a:stCxn id="14" idx="1"/>
            <a:endCxn id="16" idx="0"/>
          </p:cNvCxnSpPr>
          <p:nvPr/>
        </p:nvCxnSpPr>
        <p:spPr>
          <a:xfrm rot="10800000" flipV="1">
            <a:off x="4579939" y="872754"/>
            <a:ext cx="1792287" cy="323998"/>
          </a:xfrm>
          <a:prstGeom prst="bentConnector2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ตัวเชื่อมต่อตรง 71"/>
          <p:cNvCxnSpPr>
            <a:stCxn id="16" idx="2"/>
          </p:cNvCxnSpPr>
          <p:nvPr/>
        </p:nvCxnSpPr>
        <p:spPr>
          <a:xfrm>
            <a:off x="4579938" y="1653952"/>
            <a:ext cx="1" cy="83842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Line 8"/>
          <p:cNvSpPr>
            <a:spLocks noChangeShapeType="1"/>
          </p:cNvSpPr>
          <p:nvPr/>
        </p:nvSpPr>
        <p:spPr bwMode="auto">
          <a:xfrm flipV="1">
            <a:off x="2843932" y="5820313"/>
            <a:ext cx="215900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ＭＳ Ｐゴシック" charset="0"/>
              <a:cs typeface="TH SarabunPSK" panose="020B0500040200020003" pitchFamily="34" charset="-34"/>
            </a:endParaRPr>
          </a:p>
        </p:txBody>
      </p:sp>
      <p:sp>
        <p:nvSpPr>
          <p:cNvPr id="19" name="Action Button: Custom 18">
            <a:hlinkClick r:id="" action="ppaction://noaction" highlightClick="1"/>
          </p:cNvPr>
          <p:cNvSpPr/>
          <p:nvPr/>
        </p:nvSpPr>
        <p:spPr>
          <a:xfrm>
            <a:off x="683568" y="3321064"/>
            <a:ext cx="1872306" cy="684000"/>
          </a:xfrm>
          <a:prstGeom prst="actionButtonBlank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altLang="en-US" sz="2000" b="1" dirty="0">
                <a:solidFill>
                  <a:srgbClr val="000000"/>
                </a:solidFill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ฝ่ายนโยบายชาติและความสัมพันธ์ข้ามชาติ </a:t>
            </a:r>
          </a:p>
        </p:txBody>
      </p:sp>
      <p:sp>
        <p:nvSpPr>
          <p:cNvPr id="54" name="Action Button: Custom 53">
            <a:hlinkClick r:id="" action="ppaction://noaction" highlightClick="1"/>
          </p:cNvPr>
          <p:cNvSpPr/>
          <p:nvPr/>
        </p:nvSpPr>
        <p:spPr>
          <a:xfrm>
            <a:off x="683568" y="4065918"/>
            <a:ext cx="1872306" cy="443202"/>
          </a:xfrm>
          <a:prstGeom prst="actionButtonBlank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altLang="en-US" sz="2000" b="1" dirty="0">
                <a:solidFill>
                  <a:srgbClr val="000000"/>
                </a:solidFill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ฝ่ายเกษตร </a:t>
            </a:r>
            <a:endParaRPr lang="th-TH" altLang="en-US" sz="2000" dirty="0">
              <a:solidFill>
                <a:srgbClr val="000000"/>
              </a:solidFill>
              <a:latin typeface="TH SarabunPSK" pitchFamily="34" charset="-34"/>
              <a:ea typeface="MS PGothic" pitchFamily="34" charset="-128"/>
              <a:cs typeface="TH SarabunPSK" pitchFamily="34" charset="-34"/>
            </a:endParaRPr>
          </a:p>
        </p:txBody>
      </p:sp>
      <p:sp>
        <p:nvSpPr>
          <p:cNvPr id="55" name="Action Button: Custom 54">
            <a:hlinkClick r:id="" action="ppaction://noaction" highlightClick="1"/>
          </p:cNvPr>
          <p:cNvSpPr/>
          <p:nvPr/>
        </p:nvSpPr>
        <p:spPr>
          <a:xfrm>
            <a:off x="683567" y="4581128"/>
            <a:ext cx="1872307" cy="443202"/>
          </a:xfrm>
          <a:prstGeom prst="actionButtonBlank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altLang="en-US" sz="2000" b="1" dirty="0">
                <a:solidFill>
                  <a:srgbClr val="000000"/>
                </a:solidFill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ฝ่าย</a:t>
            </a:r>
            <a:r>
              <a:rPr lang="th-TH" altLang="en-US" sz="2000" b="1" dirty="0" err="1">
                <a:solidFill>
                  <a:srgbClr val="000000"/>
                </a:solidFill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สวัสดิ</a:t>
            </a:r>
            <a:r>
              <a:rPr lang="th-TH" altLang="en-US" sz="2000" b="1" dirty="0">
                <a:solidFill>
                  <a:srgbClr val="000000"/>
                </a:solidFill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ภาพสาธารณะ</a:t>
            </a:r>
            <a:r>
              <a:rPr lang="en-US" altLang="en-US" sz="2000" b="1" i="1" dirty="0">
                <a:solidFill>
                  <a:srgbClr val="000000"/>
                </a:solidFill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 </a:t>
            </a:r>
            <a:endParaRPr lang="th-TH" altLang="en-US" sz="2000" dirty="0">
              <a:solidFill>
                <a:srgbClr val="000000"/>
              </a:solidFill>
              <a:latin typeface="TH SarabunPSK" pitchFamily="34" charset="-34"/>
              <a:ea typeface="MS PGothic" pitchFamily="34" charset="-128"/>
              <a:cs typeface="TH SarabunPSK" pitchFamily="34" charset="-34"/>
            </a:endParaRPr>
          </a:p>
        </p:txBody>
      </p:sp>
      <p:sp>
        <p:nvSpPr>
          <p:cNvPr id="56" name="Action Button: Custom 55">
            <a:hlinkClick r:id="" action="ppaction://noaction" highlightClick="1"/>
          </p:cNvPr>
          <p:cNvSpPr/>
          <p:nvPr/>
        </p:nvSpPr>
        <p:spPr>
          <a:xfrm>
            <a:off x="683568" y="5074030"/>
            <a:ext cx="1872306" cy="443202"/>
          </a:xfrm>
          <a:prstGeom prst="actionButtonBlank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altLang="en-US" sz="2000" b="1" dirty="0">
                <a:solidFill>
                  <a:srgbClr val="000000"/>
                </a:solidFill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ฝ่ายชุมชนและสังคม</a:t>
            </a:r>
            <a:endParaRPr lang="th-TH" altLang="en-US" sz="2000" dirty="0">
              <a:solidFill>
                <a:srgbClr val="000000"/>
              </a:solidFill>
              <a:latin typeface="TH SarabunPSK" pitchFamily="34" charset="-34"/>
              <a:ea typeface="MS PGothic" pitchFamily="34" charset="-128"/>
              <a:cs typeface="TH SarabunPSK" pitchFamily="34" charset="-34"/>
            </a:endParaRPr>
          </a:p>
        </p:txBody>
      </p:sp>
      <p:sp>
        <p:nvSpPr>
          <p:cNvPr id="57" name="Action Button: Custom 56">
            <a:hlinkClick r:id="" action="ppaction://noaction" highlightClick="1"/>
          </p:cNvPr>
          <p:cNvSpPr/>
          <p:nvPr/>
        </p:nvSpPr>
        <p:spPr>
          <a:xfrm>
            <a:off x="684238" y="5598712"/>
            <a:ext cx="1871636" cy="443202"/>
          </a:xfrm>
          <a:prstGeom prst="actionButtonBlank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28000"/>
              </a:lnSpc>
              <a:spcBef>
                <a:spcPct val="0"/>
              </a:spcBef>
              <a:spcAft>
                <a:spcPct val="0"/>
              </a:spcAft>
            </a:pPr>
            <a:r>
              <a:rPr lang="th-TH" altLang="en-US" sz="2000" b="1" dirty="0">
                <a:solidFill>
                  <a:srgbClr val="000000"/>
                </a:solidFill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ฝ่ายอุตสาหกรรม</a:t>
            </a:r>
            <a:endParaRPr lang="th-TH" altLang="en-US" sz="2000" dirty="0">
              <a:solidFill>
                <a:srgbClr val="000000"/>
              </a:solidFill>
              <a:latin typeface="TH SarabunPSK" pitchFamily="34" charset="-34"/>
              <a:ea typeface="MS PGothic" pitchFamily="34" charset="-128"/>
              <a:cs typeface="TH SarabunPSK" pitchFamily="34" charset="-34"/>
            </a:endParaRPr>
          </a:p>
        </p:txBody>
      </p:sp>
      <p:sp>
        <p:nvSpPr>
          <p:cNvPr id="58" name="Action Button: Custom 57">
            <a:hlinkClick r:id="" action="ppaction://noaction" highlightClick="1"/>
          </p:cNvPr>
          <p:cNvSpPr/>
          <p:nvPr/>
        </p:nvSpPr>
        <p:spPr>
          <a:xfrm>
            <a:off x="683568" y="6119679"/>
            <a:ext cx="1871398" cy="443202"/>
          </a:xfrm>
          <a:prstGeom prst="actionButtonBlank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th-TH" altLang="en-US" sz="2000" b="1" dirty="0">
                <a:solidFill>
                  <a:srgbClr val="000000"/>
                </a:solidFill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ฝ่ายวิจัยเพื่อท้องถิ่น</a:t>
            </a:r>
            <a:endParaRPr lang="th-TH" altLang="en-US" sz="2000" dirty="0">
              <a:solidFill>
                <a:srgbClr val="000000"/>
              </a:solidFill>
              <a:latin typeface="TH SarabunPSK" pitchFamily="34" charset="-34"/>
              <a:ea typeface="MS PGothic" pitchFamily="34" charset="-128"/>
              <a:cs typeface="TH SarabunPSK" pitchFamily="34" charset="-34"/>
            </a:endParaRPr>
          </a:p>
        </p:txBody>
      </p:sp>
      <p:sp>
        <p:nvSpPr>
          <p:cNvPr id="51" name="Text Box 54"/>
          <p:cNvSpPr txBox="1">
            <a:spLocks noChangeArrowheads="1"/>
          </p:cNvSpPr>
          <p:nvPr/>
        </p:nvSpPr>
        <p:spPr bwMode="auto">
          <a:xfrm>
            <a:off x="3056782" y="5445224"/>
            <a:ext cx="3889375" cy="50447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tIns="0" rIns="0" bIns="0" anchor="ctr" anchorCtr="0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cs typeface="Browallia New" pitchFamily="34" charset="-34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altLang="en-US" sz="2400" b="1" kern="0" dirty="0" smtClean="0">
                <a:solidFill>
                  <a:prstClr val="black"/>
                </a:solidFill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โครงการพัฒนาเครือข่ายวิจัยนานาชาติ </a:t>
            </a:r>
            <a:r>
              <a:rPr lang="en-US" altLang="en-US" sz="2400" b="1" kern="0" dirty="0" smtClean="0">
                <a:solidFill>
                  <a:prstClr val="black"/>
                </a:solidFill>
                <a:latin typeface="TH SarabunPSK" pitchFamily="34" charset="-34"/>
                <a:ea typeface="MS PGothic" pitchFamily="34" charset="-128"/>
                <a:cs typeface="TH SarabunPSK" pitchFamily="34" charset="-34"/>
              </a:rPr>
              <a:t>(IRN)</a:t>
            </a:r>
            <a:endParaRPr kumimoji="0" lang="th-TH" altLang="en-US" sz="2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itchFamily="34" charset="-34"/>
              <a:ea typeface="MS PGothic" pitchFamily="34" charset="-128"/>
              <a:cs typeface="TH SarabunPSK" pitchFamily="34" charset="-34"/>
            </a:endParaRPr>
          </a:p>
        </p:txBody>
      </p:sp>
      <p:sp>
        <p:nvSpPr>
          <p:cNvPr id="53" name="Line 8"/>
          <p:cNvSpPr>
            <a:spLocks noChangeShapeType="1"/>
          </p:cNvSpPr>
          <p:nvPr/>
        </p:nvSpPr>
        <p:spPr bwMode="auto">
          <a:xfrm flipV="1">
            <a:off x="2843808" y="6341280"/>
            <a:ext cx="215900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ＭＳ Ｐゴシック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5613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th-TH" altLang="ko-KR" kern="0" smtClean="0">
                <a:solidFill>
                  <a:srgbClr val="FFFF99"/>
                </a:solidFill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             กลุ่มภารกิจวิจัยและพัฒนา</a:t>
            </a:r>
            <a:endParaRPr lang="th-TH" altLang="en-US" kern="0" dirty="0">
              <a:solidFill>
                <a:srgbClr val="FFFF99"/>
              </a:solidFill>
              <a:latin typeface="TH SarabunPSK" panose="020B0500040200020003" pitchFamily="34" charset="-34"/>
              <a:ea typeface="ＭＳ Ｐゴシック" pitchFamily="34" charset="-128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44558"/>
            <a:ext cx="8496944" cy="535279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h-TH" sz="3900" b="1" u="sng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ฝ่ายนโยบายชาติและความสัมพันธ์ข้ามชาติ</a:t>
            </a:r>
            <a:r>
              <a:rPr lang="en-US" sz="3900" b="1" u="sng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900" b="1" u="sng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(ฝ่าย 1)</a:t>
            </a:r>
          </a:p>
          <a:p>
            <a:pPr marL="0" indent="0">
              <a:buNone/>
            </a:pP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</a:t>
            </a:r>
            <a:r>
              <a:rPr lang="th-TH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</a:t>
            </a:r>
            <a:r>
              <a:rPr lang="th-TH" sz="28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สนับสนุนการวิจัยเชิง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นโยบาย</a:t>
            </a:r>
            <a:r>
              <a:rPr lang="th-TH" sz="28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ระดับชาติ  (นโยบายสาธารณะ)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28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และนานาชาติ (ประเด็นข้ามชาติและนโยบายต่างประเทศ)”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dirty="0" smtClean="0">
              <a:solidFill>
                <a:schemeClr val="accent6">
                  <a:lumMod val="50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None/>
            </a:pPr>
            <a:r>
              <a:rPr lang="en-US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</a:t>
            </a:r>
            <a:r>
              <a:rPr lang="th-TH" sz="3900" b="1" u="sng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</a:t>
            </a:r>
            <a:r>
              <a:rPr lang="th-TH" sz="2800" b="1" u="sng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ผลงานวิจัยที่นำไปใช้ประโยชน์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sz="28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 “นโยบายเสริมสร้างสันติสุขในจังหวัดชายแดนใต้” 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28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</a:t>
            </a:r>
            <a:r>
              <a:rPr lang="th-TH" sz="2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โดยคณะทำงานจากสำนักงานสภาความมั่นคงแห่งชาติ และนักวิชาการในพื้นที่เป็นคณะวิจัย</a:t>
            </a:r>
            <a:r>
              <a:rPr lang="th-TH" sz="2600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2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</a:t>
            </a:r>
            <a:r>
              <a:rPr lang="th-TH" sz="2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ผลจากการวิจัยนำไปสู่การอนุมัติและประกาศใช้นโยบายอย่างเป็นทางการ</a:t>
            </a:r>
          </a:p>
          <a:p>
            <a:pPr marL="0" indent="0">
              <a:spcBef>
                <a:spcPts val="0"/>
              </a:spcBef>
              <a:buNone/>
            </a:pPr>
            <a:endParaRPr lang="th-TH" sz="24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sz="28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 “การปฏิรูปสื่อ” และ โครงการ </a:t>
            </a:r>
            <a:br>
              <a:rPr lang="th-TH" sz="28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“เฝ้าระวังกฎระเบียบของหน่วยงานการกำกับดูแล”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2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โดย ดร. สมเกียรติ ตั้งกิจวา</a:t>
            </a:r>
            <a:r>
              <a:rPr lang="th-TH" sz="2600" b="1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นิชย์</a:t>
            </a:r>
            <a:endParaRPr lang="th-TH" sz="26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th-TH" sz="2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</a:t>
            </a:r>
            <a:r>
              <a:rPr lang="en-US" sz="2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ผลจากการวิจัยนำไปสู่การเปลี่ยนแปลงนโยบายของรัฐ </a:t>
            </a:r>
            <a:br>
              <a:rPr lang="th-TH" sz="2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โดยทำให้เกิดการออก พ.ร.บ. ที่เกี่ยวข้องกับการปฏิรูปสื่อ </a:t>
            </a:r>
            <a:br>
              <a:rPr lang="th-TH" sz="2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ที่สำคัญ 3 ฉบับ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770" y="4365104"/>
            <a:ext cx="2545035" cy="193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758" y="1322229"/>
            <a:ext cx="1361572" cy="136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72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th-TH" altLang="ko-KR" kern="0" dirty="0" smtClean="0">
                <a:solidFill>
                  <a:srgbClr val="FFFF99"/>
                </a:solidFill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            กลุ่ม</a:t>
            </a:r>
            <a:r>
              <a:rPr lang="th-TH" altLang="ko-KR" kern="0" dirty="0">
                <a:solidFill>
                  <a:srgbClr val="FFFF99"/>
                </a:solidFill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ภารกิจวิจัยและพัฒนา</a:t>
            </a:r>
            <a:endParaRPr lang="th-TH" altLang="en-US" kern="0" dirty="0">
              <a:solidFill>
                <a:srgbClr val="FFFF99"/>
              </a:solidFill>
              <a:latin typeface="TH SarabunPSK" panose="020B0500040200020003" pitchFamily="34" charset="-34"/>
              <a:ea typeface="ＭＳ Ｐゴシック" pitchFamily="34" charset="-128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84776"/>
            <a:ext cx="8496944" cy="566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u="sng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ฝ่ายเกษตร </a:t>
            </a:r>
            <a:r>
              <a:rPr lang="th-TH" sz="3600" b="1" u="sng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(ฝ่าย 2)</a:t>
            </a:r>
          </a:p>
          <a:p>
            <a:pPr marL="0" indent="0">
              <a:buNone/>
            </a:pPr>
            <a:r>
              <a:rPr lang="th-TH" sz="28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“มุ่งสนับสนุนการวิจัยเพื่อให้ความเข้มแข็งทาง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วิชาการเกษตร</a:t>
            </a:r>
            <a:r>
              <a:rPr lang="th-TH" sz="28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เป็นพลังขับเคลื่อน</a:t>
            </a:r>
            <a:r>
              <a:rPr lang="th-TH" sz="28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b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</a:t>
            </a:r>
            <a:r>
              <a:rPr lang="th-TH" sz="28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เกษตรกร</a:t>
            </a:r>
            <a:r>
              <a:rPr lang="th-TH" sz="28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มีอาชีพทางเลือกในการประกอบอาชีพ”</a:t>
            </a:r>
            <a:endParaRPr lang="en-US" sz="2800" b="1" dirty="0" smtClean="0">
              <a:solidFill>
                <a:schemeClr val="accent6">
                  <a:lumMod val="50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None/>
            </a:pPr>
            <a:r>
              <a:rPr lang="en-US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</a:t>
            </a:r>
            <a:r>
              <a:rPr lang="th-TH" sz="3600" b="1" u="sng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</a:t>
            </a:r>
            <a:r>
              <a:rPr lang="th-TH" sz="2800" b="1" u="sng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ผลงานวิจัยที่นำไปใช้ประโยชน์</a:t>
            </a:r>
          </a:p>
          <a:p>
            <a:pPr marL="0" indent="0">
              <a:buNone/>
            </a:pPr>
            <a:r>
              <a:rPr lang="th-TH" sz="2800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</a:t>
            </a:r>
            <a:r>
              <a:rPr lang="th-TH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</a:t>
            </a:r>
            <a:r>
              <a:rPr lang="th-TH" b="1" i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การสร้างสายพันธุ์ไก่เนื้อโคราช </a:t>
            </a:r>
            <a:endParaRPr lang="th-TH" b="1" i="1" dirty="0" smtClean="0">
              <a:solidFill>
                <a:srgbClr val="0000F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th-TH" b="1" i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เพื่อการผลิตเป็น</a:t>
            </a:r>
            <a:r>
              <a:rPr lang="th-TH" b="1" i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อาชีพวิสาหกิจชุมชน</a:t>
            </a:r>
            <a:r>
              <a:rPr lang="th-TH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” 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โดย ผศ.ดร.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อมรรัตน์ </a:t>
            </a:r>
            <a:r>
              <a:rPr lang="th-TH" sz="2400" b="1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โมฬี</a:t>
            </a:r>
            <a:endParaRPr lang="th-TH" sz="24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สำนัก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วิชาเทคโนโลยีการเกษตร           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มหาวิทยาลัยเทคโนโลยี</a:t>
            </a:r>
            <a:r>
              <a:rPr lang="th-TH" sz="24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สุร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นารี</a:t>
            </a:r>
            <a:endParaRPr lang="en-US" sz="24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68960"/>
            <a:ext cx="336023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3568" y="5589238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“ไก่</a:t>
            </a:r>
            <a:r>
              <a:rPr lang="th-TH" sz="2400" b="1" i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เนื้อโคราชเลี้ยงง่าย โตเร็ว ต้นทุนต่ำ มีปริมาณไขมันและ</a:t>
            </a:r>
            <a:r>
              <a:rPr lang="th-TH" sz="2400" b="1" i="1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คอเลสเตอรอล</a:t>
            </a:r>
            <a:r>
              <a:rPr lang="th-TH" sz="2400" b="1" i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ต่ำกว่าไก่เนื้อพาณิชย์ทั่วไปถึง 3 เท่า รวมทั้งมีปริมาณ</a:t>
            </a:r>
            <a:r>
              <a:rPr lang="th-TH" sz="2400" b="1" i="1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คอลลา</a:t>
            </a:r>
            <a:r>
              <a:rPr lang="th-TH" sz="2400" b="1" i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เจนสูงกว่า</a:t>
            </a:r>
            <a:r>
              <a:rPr lang="th-TH" sz="2400" b="1" i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ด้วย”</a:t>
            </a:r>
            <a:endParaRPr lang="th-TH" sz="2400" b="1" i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2402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th-TH" altLang="ko-KR" kern="0" dirty="0" smtClean="0">
                <a:solidFill>
                  <a:srgbClr val="FFFF99"/>
                </a:solidFill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             กลุ่ม</a:t>
            </a:r>
            <a:r>
              <a:rPr lang="th-TH" altLang="ko-KR" kern="0" dirty="0">
                <a:solidFill>
                  <a:srgbClr val="FFFF99"/>
                </a:solidFill>
                <a:latin typeface="TH SarabunPSK" panose="020B0500040200020003" pitchFamily="34" charset="-34"/>
                <a:ea typeface="ＭＳ Ｐゴシック" pitchFamily="34" charset="-128"/>
                <a:cs typeface="TH SarabunPSK" panose="020B0500040200020003" pitchFamily="34" charset="-34"/>
              </a:rPr>
              <a:t>ภารกิจวิจัยและพัฒนา</a:t>
            </a:r>
            <a:endParaRPr lang="th-TH" altLang="en-US" kern="0" dirty="0">
              <a:solidFill>
                <a:srgbClr val="FFFF99"/>
              </a:solidFill>
              <a:latin typeface="TH SarabunPSK" panose="020B0500040200020003" pitchFamily="34" charset="-34"/>
              <a:ea typeface="ＭＳ Ｐゴシック" pitchFamily="34" charset="-128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496944" cy="566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u="sng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ฝ่าย</a:t>
            </a:r>
            <a:r>
              <a:rPr lang="th-TH" sz="3600" b="1" u="sng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สวัสดิ</a:t>
            </a:r>
            <a:r>
              <a:rPr lang="th-TH" sz="3600" b="1" u="sng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ภาพสาธารณะ </a:t>
            </a:r>
            <a:r>
              <a:rPr lang="th-TH" sz="3600" b="1" u="sng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(ฝ่าย 3)</a:t>
            </a:r>
          </a:p>
          <a:p>
            <a:pPr marL="0" indent="0">
              <a:buNone/>
            </a:pPr>
            <a:r>
              <a:rPr lang="th-TH" sz="28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“สนับสนุนการวิจัยเพื่อสร้างองค์ความรู้ที่นำไปสู่การใช้ประโยชน์ ด้าน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สิ่งแวดล้อม</a:t>
            </a:r>
            <a:r>
              <a:rPr lang="th-TH" sz="28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b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ทรัพยากรธรรมชาติ</a:t>
            </a:r>
            <a:r>
              <a:rPr lang="th-TH" sz="28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2800" b="1" dirty="0" err="1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สวัสดิ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ภาพสังคม</a:t>
            </a:r>
            <a:r>
              <a:rPr lang="th-TH" sz="28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”</a:t>
            </a:r>
            <a:br>
              <a:rPr lang="th-TH" sz="28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  <a:r>
              <a:rPr lang="th-TH" sz="3600" b="1" u="sng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</a:t>
            </a:r>
            <a:r>
              <a:rPr lang="th-TH" sz="2800" b="1" u="sng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ผลงานวิจัยที่นำไปใช้ประโยชน์</a:t>
            </a:r>
          </a:p>
          <a:p>
            <a:pPr marL="0" indent="0">
              <a:buNone/>
            </a:pPr>
            <a:r>
              <a:rPr lang="en-US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</a:t>
            </a:r>
            <a:r>
              <a:rPr lang="th-TH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“โครงการวิจัยเชิงปฏิบัติการนัก</a:t>
            </a:r>
            <a:r>
              <a:rPr lang="th-TH" b="1" i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สืบสาย</a:t>
            </a:r>
            <a:r>
              <a:rPr lang="th-TH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ลม”</a:t>
            </a:r>
          </a:p>
          <a:p>
            <a:pPr marL="0" indent="0">
              <a:buNone/>
            </a:pP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en-US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 ดร.</a:t>
            </a:r>
            <a:r>
              <a:rPr lang="th-TH" sz="2400" b="1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สรณรัชฎ์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b="1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กาญจ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นะวณิชย์ 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มูลนิธิ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โลกสี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เขียว</a:t>
            </a:r>
          </a:p>
          <a:p>
            <a:pPr marL="0" indent="0">
              <a:buNone/>
            </a:pP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</a:t>
            </a:r>
            <a:r>
              <a:rPr lang="en-US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sz="24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</a:t>
            </a:r>
            <a:r>
              <a:rPr lang="th-TH" sz="2400" b="1" i="1" dirty="0" err="1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ไล</a:t>
            </a:r>
            <a:r>
              <a:rPr lang="th-TH" sz="24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เคนที่พบในที่ต่างๆ สามารถบอกคุณภาพอากาศของ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2400" b="1" i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en-US" sz="24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</a:t>
            </a:r>
            <a:r>
              <a:rPr lang="th-TH" sz="24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สถานที่นั้นๆ ได้ ผลการ</a:t>
            </a:r>
            <a:r>
              <a:rPr lang="th-TH" sz="2400" b="1" i="1" dirty="0" err="1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สำรวจไล</a:t>
            </a:r>
            <a:r>
              <a:rPr lang="th-TH" sz="24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เคนนำไปสู่การจัดทำ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2400" b="1" i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en-US" sz="24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</a:t>
            </a:r>
            <a:r>
              <a:rPr lang="th-TH" sz="24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หนังสือชุด “นักสืบสายลม</a:t>
            </a:r>
            <a:r>
              <a:rPr lang="en-US" sz="24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คู่มือ</a:t>
            </a:r>
            <a:r>
              <a:rPr lang="th-TH" sz="2400" b="1" i="1" dirty="0" err="1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สำรวจไล</a:t>
            </a:r>
            <a:r>
              <a:rPr lang="th-TH" sz="24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เคนกรุงเทพฯ</a:t>
            </a:r>
            <a:r>
              <a:rPr lang="th-TH" sz="2400" b="1" i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2400" b="1" i="1" dirty="0" smtClean="0">
              <a:solidFill>
                <a:srgbClr val="0000F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th-TH" sz="2400" b="1" i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en-US" sz="24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</a:t>
            </a:r>
            <a:r>
              <a:rPr lang="th-TH" sz="24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ตรวจคุณภาพอากาศเมือง” ใน พ.ศ. 2553 เป็นคู่มือสำหรับ</a:t>
            </a:r>
            <a:endParaRPr lang="en-US" sz="2400" b="1" i="1" dirty="0" smtClean="0">
              <a:solidFill>
                <a:srgbClr val="0000F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b="1" i="1" dirty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  <a:r>
              <a:rPr lang="th-TH" sz="2400" b="1" i="1" dirty="0" smtClean="0">
                <a:solidFill>
                  <a:srgbClr val="00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เยาวชนและบุคคลทั่วไป”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67BB-1A04-41F0-BB6C-5EDC1C0DED2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80811"/>
            <a:ext cx="2513110" cy="364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64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1868</TotalTime>
  <Words>2959</Words>
  <Application>Microsoft Office PowerPoint</Application>
  <PresentationFormat>นำเสนอทางหน้าจอ (4:3)</PresentationFormat>
  <Paragraphs>484</Paragraphs>
  <Slides>43</Slides>
  <Notes>9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2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43</vt:i4>
      </vt:variant>
    </vt:vector>
  </HeadingPairs>
  <TitlesOfParts>
    <vt:vector size="46" baseType="lpstr">
      <vt:lpstr>ชุดรูปแบบของ Office</vt:lpstr>
      <vt:lpstr>Office Theme</vt:lpstr>
      <vt:lpstr>Photo Editor Photo</vt:lpstr>
      <vt:lpstr>สำนักงานกองทุนสนับสนุนการวิจัย (สกว.)</vt:lpstr>
      <vt:lpstr>เครือข่ายองค์กรบริหารงานวิจัยแห่งชาติ (คอบช.)</vt:lpstr>
      <vt:lpstr>สำนักงานกองทุนสนับสนุนการวิจัย (สกว.) The Thailand Research Fund (TRF) </vt:lpstr>
      <vt:lpstr>สรุปหน้าที่และหลักการทำงานของ สกว.</vt:lpstr>
      <vt:lpstr>งานนำเสนอ PowerPoint</vt:lpstr>
      <vt:lpstr>งานนำเสนอ PowerPoint</vt:lpstr>
      <vt:lpstr>             กลุ่มภารกิจวิจัยและพัฒนา</vt:lpstr>
      <vt:lpstr>            กลุ่มภารกิจวิจัยและพัฒนา</vt:lpstr>
      <vt:lpstr>             กลุ่มภารกิจวิจัยและพัฒนา</vt:lpstr>
      <vt:lpstr>             กลุ่มภารกิจวิจัยและพัฒนา</vt:lpstr>
      <vt:lpstr>             กลุ่มภารกิจวิจัยและพัฒนา</vt:lpstr>
      <vt:lpstr>             กลุ่มภารกิจวิจัยและพัฒนา</vt:lpstr>
      <vt:lpstr>งานนำเสนอ PowerPoint</vt:lpstr>
      <vt:lpstr>โครงการพัฒนานักวิจัย และงานวิจัยเพื่ออุตสาหกรรม (พวอ.)</vt:lpstr>
      <vt:lpstr>โครงการพัฒนานักวิจัยและงานวิจัยเพื่ออุตสาหกรรม</vt:lpstr>
      <vt:lpstr>โครงการพัฒนานักวิจัยและงานวิจัยเพื่ออุตสาหกรรม</vt:lpstr>
      <vt:lpstr>ทุนการศึกษาวิจัย (โท/เอก)</vt:lpstr>
      <vt:lpstr>ทุนการศึกษาวิจัย (โท/เอก)</vt:lpstr>
      <vt:lpstr>เงื่อนไขการจบการศึกษา ปริญญาเอก</vt:lpstr>
      <vt:lpstr>เงื่อนไขการจบการศึกษา ปริญญาโท</vt:lpstr>
      <vt:lpstr>กำหนดการรับสมัคร ทุนการศึกษาวิจัย (โท/เอก)</vt:lpstr>
      <vt:lpstr>ทุนเสริมสร้างงานวิจัยภาคอุตสาหกรรม (SuRF)</vt:lpstr>
      <vt:lpstr>ทุนเสริมสร้างงานวิจัยภาคอุตสาหกรรม (SuRF)</vt:lpstr>
      <vt:lpstr>กำหนดการรับสมัคร ทุน SuRF </vt:lpstr>
      <vt:lpstr>งานนำเสนอ PowerPoint</vt:lpstr>
      <vt:lpstr>ทุนนักวิจัยเพื่ออุตสาหกรรม (IRF)</vt:lpstr>
      <vt:lpstr>ทุนนักวิจัยเพื่ออุตสาหกรรม (IRF)</vt:lpstr>
      <vt:lpstr>ทุนนักวิจัยเพื่ออุตสาหกรรม (IRF)</vt:lpstr>
      <vt:lpstr>กำหนดการรับสมัคร ทุน IRF </vt:lpstr>
      <vt:lpstr>ทุนอื่นๆ ของ พวอ.</vt:lpstr>
      <vt:lpstr>งานนำเสนอ PowerPoint</vt:lpstr>
      <vt:lpstr>งานนำเสนอ PowerPoint</vt:lpstr>
      <vt:lpstr>งานนำเสนอ PowerPoint</vt:lpstr>
      <vt:lpstr>มหาวิทยาลัยที่ได้รับทุน พวอ. ปริญญาเอก</vt:lpstr>
      <vt:lpstr>มหาวิทยาลัยที่ได้รับทุน พวอ. ปริญญาโท</vt:lpstr>
      <vt:lpstr>โครงการอื่นๆ ของภาครัฐ ที่สนับสนุนการทำวิจัยเพื่อภาคเอกชน</vt:lpstr>
      <vt:lpstr>โครงการสนับสนุนการพัฒนาเทคโนโลยีของอุตสาหกรรมไทย (Innovation and Technology Assistance Program : ITAP)</vt:lpstr>
      <vt:lpstr>โครงการบูรณาการการเรียนรู้ร่วมกับการทำงาน (Work-Integrated Learning: WiL)</vt:lpstr>
      <vt:lpstr>Talent Mobility</vt:lpstr>
      <vt:lpstr>คูปองนวัตกรรม (Innovation Coupon) </vt:lpstr>
      <vt:lpstr>    เมืองนวัตกรรมอาหาร (Food Innopolis) </vt:lpstr>
      <vt:lpstr>ช่องทางในการติดต่อกับโครงการ พวอ.</vt:lpstr>
      <vt:lpstr>งานนำเสนอ PowerPoint</vt:lpstr>
    </vt:vector>
  </TitlesOfParts>
  <Company>TRF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Satit Thanyaprueksanon</dc:creator>
  <cp:lastModifiedBy>Satit Thanyaprueksanon</cp:lastModifiedBy>
  <cp:revision>145</cp:revision>
  <dcterms:created xsi:type="dcterms:W3CDTF">2015-10-27T02:17:08Z</dcterms:created>
  <dcterms:modified xsi:type="dcterms:W3CDTF">2016-11-23T08:08:32Z</dcterms:modified>
</cp:coreProperties>
</file>